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1"/>
  </p:sldMasterIdLst>
  <p:notesMasterIdLst>
    <p:notesMasterId r:id="rId24"/>
  </p:notesMasterIdLst>
  <p:handoutMasterIdLst>
    <p:handoutMasterId r:id="rId25"/>
  </p:handoutMasterIdLst>
  <p:sldIdLst>
    <p:sldId id="295" r:id="rId2"/>
    <p:sldId id="318" r:id="rId3"/>
    <p:sldId id="290" r:id="rId4"/>
    <p:sldId id="297" r:id="rId5"/>
    <p:sldId id="319" r:id="rId6"/>
    <p:sldId id="299" r:id="rId7"/>
    <p:sldId id="304" r:id="rId8"/>
    <p:sldId id="320" r:id="rId9"/>
    <p:sldId id="322" r:id="rId10"/>
    <p:sldId id="323" r:id="rId11"/>
    <p:sldId id="324" r:id="rId12"/>
    <p:sldId id="305" r:id="rId13"/>
    <p:sldId id="310" r:id="rId14"/>
    <p:sldId id="307" r:id="rId15"/>
    <p:sldId id="311" r:id="rId16"/>
    <p:sldId id="313" r:id="rId17"/>
    <p:sldId id="314" r:id="rId18"/>
    <p:sldId id="315" r:id="rId19"/>
    <p:sldId id="316" r:id="rId20"/>
    <p:sldId id="317" r:id="rId21"/>
    <p:sldId id="301" r:id="rId22"/>
    <p:sldId id="32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C48"/>
    <a:srgbClr val="2C2D39"/>
    <a:srgbClr val="242630"/>
    <a:srgbClr val="2A1F43"/>
    <a:srgbClr val="0C1B43"/>
    <a:srgbClr val="000000"/>
    <a:srgbClr val="1D2225"/>
    <a:srgbClr val="F8F8F8"/>
    <a:srgbClr val="363C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0551" autoAdjust="0"/>
  </p:normalViewPr>
  <p:slideViewPr>
    <p:cSldViewPr snapToGrid="0" snapToObjects="1">
      <p:cViewPr varScale="1">
        <p:scale>
          <a:sx n="82" d="100"/>
          <a:sy n="82" d="100"/>
        </p:scale>
        <p:origin x="720" y="72"/>
      </p:cViewPr>
      <p:guideLst/>
    </p:cSldViewPr>
  </p:slideViewPr>
  <p:notesTextViewPr>
    <p:cViewPr>
      <p:scale>
        <a:sx n="1" d="1"/>
        <a:sy n="1" d="1"/>
      </p:scale>
      <p:origin x="0" y="0"/>
    </p:cViewPr>
  </p:notesTextViewPr>
  <p:notesViewPr>
    <p:cSldViewPr snapToGrid="0" snapToObjects="1">
      <p:cViewPr varScale="1">
        <p:scale>
          <a:sx n="86" d="100"/>
          <a:sy n="86" d="100"/>
        </p:scale>
        <p:origin x="2416" y="2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5A2E05-2C6E-484E-9BB1-366C90717B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2043844-B7FE-EC43-89AA-8831B859F9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B138B2-18CD-1D41-89B0-ADB5F3BA92A3}" type="datetimeFigureOut">
              <a:rPr lang="en-US" smtClean="0"/>
              <a:t>6/26/2022</a:t>
            </a:fld>
            <a:endParaRPr lang="en-US" dirty="0"/>
          </a:p>
        </p:txBody>
      </p:sp>
      <p:sp>
        <p:nvSpPr>
          <p:cNvPr id="4" name="Footer Placeholder 3">
            <a:extLst>
              <a:ext uri="{FF2B5EF4-FFF2-40B4-BE49-F238E27FC236}">
                <a16:creationId xmlns:a16="http://schemas.microsoft.com/office/drawing/2014/main" id="{BFAC2EDC-03FB-D147-9BAA-37FCFF988C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8E195D-E935-D746-A5D1-61E2EBF7EF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57D167-9BB5-2048-9DDA-7DF8E5D94DC9}" type="slidenum">
              <a:rPr lang="en-US" smtClean="0"/>
              <a:t>‹#›</a:t>
            </a:fld>
            <a:endParaRPr lang="en-US" dirty="0"/>
          </a:p>
        </p:txBody>
      </p:sp>
    </p:spTree>
    <p:extLst>
      <p:ext uri="{BB962C8B-B14F-4D97-AF65-F5344CB8AC3E}">
        <p14:creationId xmlns:p14="http://schemas.microsoft.com/office/powerpoint/2010/main" val="29775121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7A355-8776-CB43-838E-ED9EE2F8390B}" type="datetimeFigureOut">
              <a:rPr lang="en-US" smtClean="0"/>
              <a:t>6/26/2022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03FA8-A3F3-7640-B13D-36C73B3E5587}" type="slidenum">
              <a:rPr lang="en-US" smtClean="0"/>
              <a:t>‹#›</a:t>
            </a:fld>
            <a:endParaRPr lang="en-US" dirty="0"/>
          </a:p>
        </p:txBody>
      </p:sp>
    </p:spTree>
    <p:extLst>
      <p:ext uri="{BB962C8B-B14F-4D97-AF65-F5344CB8AC3E}">
        <p14:creationId xmlns:p14="http://schemas.microsoft.com/office/powerpoint/2010/main" val="3220178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1</a:t>
            </a:fld>
            <a:endParaRPr lang="en-US" dirty="0"/>
          </a:p>
        </p:txBody>
      </p:sp>
    </p:spTree>
    <p:extLst>
      <p:ext uri="{BB962C8B-B14F-4D97-AF65-F5344CB8AC3E}">
        <p14:creationId xmlns:p14="http://schemas.microsoft.com/office/powerpoint/2010/main" val="1085124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62CB9073-1A97-EF48-93BC-E626B884D79B}"/>
              </a:ext>
            </a:extLst>
          </p:cNvPr>
          <p:cNvSpPr>
            <a:spLocks noGrp="1"/>
          </p:cNvSpPr>
          <p:nvPr>
            <p:ph type="pic" sz="quarter" idx="14"/>
          </p:nvPr>
        </p:nvSpPr>
        <p:spPr>
          <a:xfrm>
            <a:off x="-9249" y="-4352"/>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solidFill>
            <a:schemeClr val="tx1"/>
          </a:solidFill>
        </p:spPr>
        <p:txBody>
          <a:bodyPr wrap="square">
            <a:noAutofit/>
          </a:bodyPr>
          <a:lstStyle/>
          <a:p>
            <a:r>
              <a:rPr lang="en-US"/>
              <a:t>Click icon to add picture</a:t>
            </a:r>
            <a:endParaRPr lang="en-US" dirty="0"/>
          </a:p>
        </p:txBody>
      </p:sp>
      <p:sp>
        <p:nvSpPr>
          <p:cNvPr id="12" name="Text Placeholder 2">
            <a:extLst>
              <a:ext uri="{FF2B5EF4-FFF2-40B4-BE49-F238E27FC236}">
                <a16:creationId xmlns:a16="http://schemas.microsoft.com/office/drawing/2014/main" id="{63A7554C-2E3E-454F-9E07-C38195D4CF32}"/>
              </a:ext>
            </a:extLst>
          </p:cNvPr>
          <p:cNvSpPr>
            <a:spLocks noGrp="1"/>
          </p:cNvSpPr>
          <p:nvPr>
            <p:ph type="body" idx="13" hasCustomPrompt="1"/>
          </p:nvPr>
        </p:nvSpPr>
        <p:spPr>
          <a:xfrm>
            <a:off x="838200" y="4561873"/>
            <a:ext cx="10515600" cy="703135"/>
          </a:xfrm>
        </p:spPr>
        <p:txBody>
          <a:bodyPr lIns="91440" rIns="91440" anchor="ctr">
            <a:normAutofit/>
          </a:bodyPr>
          <a:lstStyle>
            <a:lvl1pPr marL="0" indent="0" algn="l">
              <a:lnSpc>
                <a:spcPct val="150000"/>
              </a:lnSpc>
              <a:buNone/>
              <a:defRPr sz="2400" b="1" i="0" cap="all" spc="600" baseline="0">
                <a:solidFill>
                  <a:schemeClr val="bg1"/>
                </a:solidFill>
                <a:latin typeface="MingLiU" panose="02020509000000000000" pitchFamily="49" charset="-120"/>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dirty="0">
                <a:latin typeface="Meiryo UI" panose="020B0604030504040204" pitchFamily="50" charset="-128"/>
                <a:ea typeface="Meiryo UI" panose="020B0604030504040204" pitchFamily="50" charset="-128"/>
              </a:rPr>
              <a:t>Subtitle</a:t>
            </a:r>
            <a:endParaRPr lang="ja-JP" altLang="en-US" dirty="0">
              <a:latin typeface="Meiryo UI" panose="020B0604030504040204" pitchFamily="50" charset="-128"/>
              <a:ea typeface="Meiryo UI" panose="020B0604030504040204" pitchFamily="50" charset="-128"/>
            </a:endParaRPr>
          </a:p>
        </p:txBody>
      </p:sp>
      <p:sp>
        <p:nvSpPr>
          <p:cNvPr id="18" name="Title 1">
            <a:extLst>
              <a:ext uri="{FF2B5EF4-FFF2-40B4-BE49-F238E27FC236}">
                <a16:creationId xmlns:a16="http://schemas.microsoft.com/office/drawing/2014/main" id="{E3ED0903-C4AC-F843-878E-D66CB7BFB0E9}"/>
              </a:ext>
            </a:extLst>
          </p:cNvPr>
          <p:cNvSpPr>
            <a:spLocks noGrp="1"/>
          </p:cNvSpPr>
          <p:nvPr>
            <p:ph type="title" hasCustomPrompt="1"/>
          </p:nvPr>
        </p:nvSpPr>
        <p:spPr>
          <a:xfrm>
            <a:off x="838200" y="2373294"/>
            <a:ext cx="7709488" cy="1927810"/>
          </a:xfrm>
        </p:spPr>
        <p:txBody>
          <a:bodyPr lIns="91440" rIns="91440">
            <a:noAutofit/>
          </a:bodyPr>
          <a:lstStyle>
            <a:lvl1pPr algn="l">
              <a:defRPr sz="13800" b="1" i="0" spc="150" baseline="0">
                <a:solidFill>
                  <a:schemeClr val="bg1"/>
                </a:solidFill>
                <a:latin typeface="MingLiU" panose="02020509000000000000" pitchFamily="49" charset="-120"/>
                <a:ea typeface="MingLiU" panose="02020509000000000000" pitchFamily="49" charset="-120"/>
              </a:defRPr>
            </a:lvl1pPr>
          </a:lstStyle>
          <a:p>
            <a:r>
              <a:rPr lang="en-US" dirty="0"/>
              <a:t>Title</a:t>
            </a:r>
          </a:p>
        </p:txBody>
      </p:sp>
      <p:sp>
        <p:nvSpPr>
          <p:cNvPr id="22" name="Right Triangle 21">
            <a:extLst>
              <a:ext uri="{FF2B5EF4-FFF2-40B4-BE49-F238E27FC236}">
                <a16:creationId xmlns:a16="http://schemas.microsoft.com/office/drawing/2014/main" id="{EF81B901-913B-5741-A4AC-B5819DACFCDF}"/>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3" name="Right Triangle 22">
            <a:extLst>
              <a:ext uri="{FF2B5EF4-FFF2-40B4-BE49-F238E27FC236}">
                <a16:creationId xmlns:a16="http://schemas.microsoft.com/office/drawing/2014/main" id="{8FDD99BC-FCD1-D541-9FE6-03E39F2856C6}"/>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1" name="Oval 22">
            <a:extLst>
              <a:ext uri="{FF2B5EF4-FFF2-40B4-BE49-F238E27FC236}">
                <a16:creationId xmlns:a16="http://schemas.microsoft.com/office/drawing/2014/main" id="{CA93CC85-EFC8-994A-9ADB-8DEE2579AAF9}"/>
              </a:ext>
            </a:extLst>
          </p:cNvPr>
          <p:cNvSpPr/>
          <p:nvPr userDrawn="1"/>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37436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C551932-EED2-CB48-969B-F9308DFE265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51" name="Title 1">
            <a:extLst>
              <a:ext uri="{FF2B5EF4-FFF2-40B4-BE49-F238E27FC236}">
                <a16:creationId xmlns:a16="http://schemas.microsoft.com/office/drawing/2014/main" id="{ADEF5424-A6E0-A345-9A75-92E71E45923E}"/>
              </a:ext>
            </a:extLst>
          </p:cNvPr>
          <p:cNvSpPr>
            <a:spLocks noGrp="1"/>
          </p:cNvSpPr>
          <p:nvPr>
            <p:ph type="title"/>
          </p:nvPr>
        </p:nvSpPr>
        <p:spPr>
          <a:xfrm>
            <a:off x="830269" y="168721"/>
            <a:ext cx="10523531"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grpSp>
        <p:nvGrpSpPr>
          <p:cNvPr id="52" name="Group 51">
            <a:extLst>
              <a:ext uri="{FF2B5EF4-FFF2-40B4-BE49-F238E27FC236}">
                <a16:creationId xmlns:a16="http://schemas.microsoft.com/office/drawing/2014/main" id="{2D2069D9-A96F-DD4A-B6CB-C29449020E71}"/>
              </a:ext>
            </a:extLst>
          </p:cNvPr>
          <p:cNvGrpSpPr/>
          <p:nvPr userDrawn="1"/>
        </p:nvGrpSpPr>
        <p:grpSpPr>
          <a:xfrm>
            <a:off x="0" y="-10162"/>
            <a:ext cx="12192000" cy="6868162"/>
            <a:chOff x="0" y="-10162"/>
            <a:chExt cx="12192000" cy="6868162"/>
          </a:xfrm>
        </p:grpSpPr>
        <p:sp>
          <p:nvSpPr>
            <p:cNvPr id="53" name="Right Triangle 52">
              <a:extLst>
                <a:ext uri="{FF2B5EF4-FFF2-40B4-BE49-F238E27FC236}">
                  <a16:creationId xmlns:a16="http://schemas.microsoft.com/office/drawing/2014/main" id="{44CFA19C-5DA0-774B-AFF3-36921EACACDD}"/>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4" name="Right Triangle 53">
              <a:extLst>
                <a:ext uri="{FF2B5EF4-FFF2-40B4-BE49-F238E27FC236}">
                  <a16:creationId xmlns:a16="http://schemas.microsoft.com/office/drawing/2014/main" id="{D9F82FBA-46B0-A844-AE24-E839A52F2A42}"/>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cxnSp>
        <p:nvCxnSpPr>
          <p:cNvPr id="56" name="Straight Connector 55">
            <a:extLst>
              <a:ext uri="{FF2B5EF4-FFF2-40B4-BE49-F238E27FC236}">
                <a16:creationId xmlns:a16="http://schemas.microsoft.com/office/drawing/2014/main" id="{639370BE-395F-E946-A985-43E0B2F007A7}"/>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7EC358B-2232-784F-B64F-E210A64AF153}"/>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8" name="Oval 22">
            <a:extLst>
              <a:ext uri="{FF2B5EF4-FFF2-40B4-BE49-F238E27FC236}">
                <a16:creationId xmlns:a16="http://schemas.microsoft.com/office/drawing/2014/main" id="{5C8304CD-638B-A244-8BB2-5827EFC0BE18}"/>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DFFD9DF-9E1C-4765-BCE6-B273DEE1F564}"/>
              </a:ext>
            </a:extLst>
          </p:cNvPr>
          <p:cNvSpPr>
            <a:spLocks noGrp="1"/>
          </p:cNvSpPr>
          <p:nvPr>
            <p:ph sz="quarter" idx="10"/>
          </p:nvPr>
        </p:nvSpPr>
        <p:spPr>
          <a:xfrm>
            <a:off x="830263" y="1266825"/>
            <a:ext cx="10531474"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2429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ntent ">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55188DA-8D2D-EE45-B63B-68389D618B8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a:stretch/>
        </p:blipFill>
        <p:spPr>
          <a:xfrm>
            <a:off x="12700" y="-4352"/>
            <a:ext cx="6618160" cy="6862352"/>
          </a:xfrm>
          <a:prstGeom prst="rect">
            <a:avLst/>
          </a:prstGeom>
        </p:spPr>
      </p:pic>
      <p:sp>
        <p:nvSpPr>
          <p:cNvPr id="6" name="Right Triangle 5">
            <a:extLst>
              <a:ext uri="{FF2B5EF4-FFF2-40B4-BE49-F238E27FC236}">
                <a16:creationId xmlns:a16="http://schemas.microsoft.com/office/drawing/2014/main" id="{49DD1090-E08C-414F-B909-F960029978CC}"/>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9" name="Title 1">
            <a:extLst>
              <a:ext uri="{FF2B5EF4-FFF2-40B4-BE49-F238E27FC236}">
                <a16:creationId xmlns:a16="http://schemas.microsoft.com/office/drawing/2014/main" id="{42AACF99-BFF2-EF4D-905B-698BF1366208}"/>
              </a:ext>
            </a:extLst>
          </p:cNvPr>
          <p:cNvSpPr>
            <a:spLocks noGrp="1"/>
          </p:cNvSpPr>
          <p:nvPr>
            <p:ph type="title"/>
          </p:nvPr>
        </p:nvSpPr>
        <p:spPr>
          <a:xfrm>
            <a:off x="830269" y="168721"/>
            <a:ext cx="4858575"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sp>
        <p:nvSpPr>
          <p:cNvPr id="20" name="Oval 22">
            <a:extLst>
              <a:ext uri="{FF2B5EF4-FFF2-40B4-BE49-F238E27FC236}">
                <a16:creationId xmlns:a16="http://schemas.microsoft.com/office/drawing/2014/main" id="{E86DEBE5-E80B-624F-85DC-B53B9841EF52}"/>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ight Triangle 23">
            <a:extLst>
              <a:ext uri="{FF2B5EF4-FFF2-40B4-BE49-F238E27FC236}">
                <a16:creationId xmlns:a16="http://schemas.microsoft.com/office/drawing/2014/main" id="{2498330F-989F-C743-B682-3B45105A64F9}"/>
              </a:ext>
            </a:extLst>
          </p:cNvPr>
          <p:cNvSpPr/>
          <p:nvPr userDrawn="1"/>
        </p:nvSpPr>
        <p:spPr>
          <a:xfrm rot="10800000">
            <a:off x="5800596" y="-435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5" name="Picture Placeholder 10">
            <a:extLst>
              <a:ext uri="{FF2B5EF4-FFF2-40B4-BE49-F238E27FC236}">
                <a16:creationId xmlns:a16="http://schemas.microsoft.com/office/drawing/2014/main" id="{4BFA0C42-6D2A-FE45-B00F-C3FE723B69B9}"/>
              </a:ext>
            </a:extLst>
          </p:cNvPr>
          <p:cNvSpPr>
            <a:spLocks noGrp="1"/>
          </p:cNvSpPr>
          <p:nvPr>
            <p:ph type="pic" sz="quarter" idx="14"/>
          </p:nvPr>
        </p:nvSpPr>
        <p:spPr>
          <a:xfrm>
            <a:off x="6638925" y="-4352"/>
            <a:ext cx="5553075" cy="6862352"/>
          </a:xfrm>
          <a:solidFill>
            <a:schemeClr val="accent1"/>
          </a:solidFill>
        </p:spPr>
        <p:txBody>
          <a:bodyPr/>
          <a:lstStyle/>
          <a:p>
            <a:r>
              <a:rPr lang="en-US"/>
              <a:t>Click icon to add picture</a:t>
            </a:r>
            <a:endParaRPr lang="en-US" dirty="0"/>
          </a:p>
        </p:txBody>
      </p:sp>
      <p:cxnSp>
        <p:nvCxnSpPr>
          <p:cNvPr id="26" name="Straight Connector 25">
            <a:extLst>
              <a:ext uri="{FF2B5EF4-FFF2-40B4-BE49-F238E27FC236}">
                <a16:creationId xmlns:a16="http://schemas.microsoft.com/office/drawing/2014/main" id="{DD7A153A-DE47-5845-9FBA-5E84842262CB}"/>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470FEE8-FCFE-D34B-AC0A-D33499171CF5}"/>
              </a:ext>
            </a:extLst>
          </p:cNvPr>
          <p:cNvCxnSpPr>
            <a:cxnSpLocks/>
          </p:cNvCxnSpPr>
          <p:nvPr userDrawn="1"/>
        </p:nvCxnSpPr>
        <p:spPr>
          <a:xfrm>
            <a:off x="5235260"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 name="Date Placeholder 4">
            <a:extLst>
              <a:ext uri="{FF2B5EF4-FFF2-40B4-BE49-F238E27FC236}">
                <a16:creationId xmlns:a16="http://schemas.microsoft.com/office/drawing/2014/main" id="{F88E3020-67F3-4319-8D6D-AF959AE4492B}"/>
              </a:ext>
            </a:extLst>
          </p:cNvPr>
          <p:cNvSpPr>
            <a:spLocks noGrp="1"/>
          </p:cNvSpPr>
          <p:nvPr>
            <p:ph type="dt" sz="half" idx="15"/>
          </p:nvPr>
        </p:nvSpPr>
        <p:spPr/>
        <p:txBody>
          <a:bodyPr/>
          <a:lstStyle/>
          <a:p>
            <a:fld id="{81B73CA7-3CCD-504D-B97A-835A2330CDB2}" type="datetimeFigureOut">
              <a:rPr lang="en-US" smtClean="0"/>
              <a:pPr/>
              <a:t>6/26/2022</a:t>
            </a:fld>
            <a:endParaRPr lang="en-US" dirty="0"/>
          </a:p>
        </p:txBody>
      </p:sp>
      <p:sp>
        <p:nvSpPr>
          <p:cNvPr id="7" name="Footer Placeholder 6">
            <a:extLst>
              <a:ext uri="{FF2B5EF4-FFF2-40B4-BE49-F238E27FC236}">
                <a16:creationId xmlns:a16="http://schemas.microsoft.com/office/drawing/2014/main" id="{C8332DD3-414D-426E-BB83-A7CE934174B6}"/>
              </a:ext>
            </a:extLst>
          </p:cNvPr>
          <p:cNvSpPr>
            <a:spLocks noGrp="1"/>
          </p:cNvSpPr>
          <p:nvPr>
            <p:ph type="ftr" sz="quarter" idx="16"/>
          </p:nvPr>
        </p:nvSpPr>
        <p:spPr/>
        <p:txBody>
          <a:bodyPr/>
          <a:lstStyle/>
          <a:p>
            <a:endParaRPr lang="en-US" dirty="0"/>
          </a:p>
        </p:txBody>
      </p:sp>
      <p:sp>
        <p:nvSpPr>
          <p:cNvPr id="8" name="Slide Number Placeholder 7">
            <a:extLst>
              <a:ext uri="{FF2B5EF4-FFF2-40B4-BE49-F238E27FC236}">
                <a16:creationId xmlns:a16="http://schemas.microsoft.com/office/drawing/2014/main" id="{5DBA4D0A-04F7-406D-970F-851D89A87A95}"/>
              </a:ext>
            </a:extLst>
          </p:cNvPr>
          <p:cNvSpPr>
            <a:spLocks noGrp="1"/>
          </p:cNvSpPr>
          <p:nvPr>
            <p:ph type="sldNum" sz="quarter" idx="17"/>
          </p:nvPr>
        </p:nvSpPr>
        <p:spPr/>
        <p:txBody>
          <a:bodyPr/>
          <a:lstStyle/>
          <a:p>
            <a:fld id="{5831BA38-18F3-0A4D-A45F-13B53FF2DACC}" type="slidenum">
              <a:rPr lang="en-US" smtClean="0"/>
              <a:pPr/>
              <a:t>‹#›</a:t>
            </a:fld>
            <a:endParaRPr lang="en-US" dirty="0"/>
          </a:p>
        </p:txBody>
      </p:sp>
      <p:sp>
        <p:nvSpPr>
          <p:cNvPr id="11" name="Content Placeholder 10">
            <a:extLst>
              <a:ext uri="{FF2B5EF4-FFF2-40B4-BE49-F238E27FC236}">
                <a16:creationId xmlns:a16="http://schemas.microsoft.com/office/drawing/2014/main" id="{D68424A6-569A-4335-9863-0351A5FABE88}"/>
              </a:ext>
            </a:extLst>
          </p:cNvPr>
          <p:cNvSpPr>
            <a:spLocks noGrp="1"/>
          </p:cNvSpPr>
          <p:nvPr>
            <p:ph sz="quarter" idx="18"/>
          </p:nvPr>
        </p:nvSpPr>
        <p:spPr>
          <a:xfrm>
            <a:off x="830263" y="1266825"/>
            <a:ext cx="4858574"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0951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796E039-748A-D54A-ACAE-7A9C63FCAEB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11" name="Title 1">
            <a:extLst>
              <a:ext uri="{FF2B5EF4-FFF2-40B4-BE49-F238E27FC236}">
                <a16:creationId xmlns:a16="http://schemas.microsoft.com/office/drawing/2014/main" id="{451E21C1-74BE-0348-B8AE-3174A9AAA08E}"/>
              </a:ext>
            </a:extLst>
          </p:cNvPr>
          <p:cNvSpPr>
            <a:spLocks noGrp="1"/>
          </p:cNvSpPr>
          <p:nvPr>
            <p:ph type="title"/>
          </p:nvPr>
        </p:nvSpPr>
        <p:spPr>
          <a:xfrm>
            <a:off x="830269" y="168721"/>
            <a:ext cx="10523531"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grpSp>
        <p:nvGrpSpPr>
          <p:cNvPr id="43" name="Group 42">
            <a:extLst>
              <a:ext uri="{FF2B5EF4-FFF2-40B4-BE49-F238E27FC236}">
                <a16:creationId xmlns:a16="http://schemas.microsoft.com/office/drawing/2014/main" id="{84FD6E85-A2E7-B84D-9400-6F8D1C6FF159}"/>
              </a:ext>
            </a:extLst>
          </p:cNvPr>
          <p:cNvGrpSpPr/>
          <p:nvPr userDrawn="1"/>
        </p:nvGrpSpPr>
        <p:grpSpPr>
          <a:xfrm>
            <a:off x="0" y="-10162"/>
            <a:ext cx="12192000" cy="6868162"/>
            <a:chOff x="0" y="-10162"/>
            <a:chExt cx="12192000" cy="6868162"/>
          </a:xfrm>
        </p:grpSpPr>
        <p:sp>
          <p:nvSpPr>
            <p:cNvPr id="10" name="Right Triangle 9">
              <a:extLst>
                <a:ext uri="{FF2B5EF4-FFF2-40B4-BE49-F238E27FC236}">
                  <a16:creationId xmlns:a16="http://schemas.microsoft.com/office/drawing/2014/main" id="{6912A38B-FDC5-1E4F-B0ED-145140947339}"/>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8" name="Right Triangle 27">
              <a:extLst>
                <a:ext uri="{FF2B5EF4-FFF2-40B4-BE49-F238E27FC236}">
                  <a16:creationId xmlns:a16="http://schemas.microsoft.com/office/drawing/2014/main" id="{B5B0DCFE-7295-8740-9EC5-E9A681F21F94}"/>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20" name="Text Placeholder 2">
            <a:extLst>
              <a:ext uri="{FF2B5EF4-FFF2-40B4-BE49-F238E27FC236}">
                <a16:creationId xmlns:a16="http://schemas.microsoft.com/office/drawing/2014/main" id="{52918AA3-DC2E-CC41-95A6-C5757DE618D4}"/>
              </a:ext>
            </a:extLst>
          </p:cNvPr>
          <p:cNvSpPr>
            <a:spLocks noGrp="1"/>
          </p:cNvSpPr>
          <p:nvPr>
            <p:ph type="body" idx="1"/>
          </p:nvPr>
        </p:nvSpPr>
        <p:spPr>
          <a:xfrm>
            <a:off x="838201" y="1618714"/>
            <a:ext cx="4433046" cy="703135"/>
          </a:xfrm>
          <a:noFill/>
        </p:spPr>
        <p:txBody>
          <a:bodyPr lIns="91440" rIns="91440" anchor="ctr">
            <a:normAutofit/>
          </a:bodyPr>
          <a:lstStyle>
            <a:lvl1pPr marL="0" indent="0" algn="l">
              <a:lnSpc>
                <a:spcPct val="150000"/>
              </a:lnSpc>
              <a:buNone/>
              <a:defRPr sz="1800" b="1" i="0" cap="all" spc="150" baseline="0">
                <a:solidFill>
                  <a:schemeClr val="accent1"/>
                </a:solidFill>
                <a:latin typeface="+mj-lt"/>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2">
            <a:extLst>
              <a:ext uri="{FF2B5EF4-FFF2-40B4-BE49-F238E27FC236}">
                <a16:creationId xmlns:a16="http://schemas.microsoft.com/office/drawing/2014/main" id="{BBF9C69D-A733-884F-BC4B-A4E97A9315C4}"/>
              </a:ext>
            </a:extLst>
          </p:cNvPr>
          <p:cNvSpPr>
            <a:spLocks noGrp="1"/>
          </p:cNvSpPr>
          <p:nvPr>
            <p:ph type="body" idx="11"/>
          </p:nvPr>
        </p:nvSpPr>
        <p:spPr>
          <a:xfrm>
            <a:off x="6932749" y="1618714"/>
            <a:ext cx="4433046" cy="703135"/>
          </a:xfrm>
          <a:noFill/>
        </p:spPr>
        <p:txBody>
          <a:bodyPr lIns="91440" rIns="91440" anchor="ctr">
            <a:normAutofit/>
          </a:bodyPr>
          <a:lstStyle>
            <a:lvl1pPr marL="0" indent="0" algn="l">
              <a:lnSpc>
                <a:spcPct val="150000"/>
              </a:lnSpc>
              <a:buNone/>
              <a:defRPr sz="1800" b="1" i="0" cap="all" spc="150" baseline="0">
                <a:solidFill>
                  <a:schemeClr val="accent1"/>
                </a:solidFill>
                <a:latin typeface="+mj-lt"/>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Oval 22">
            <a:extLst>
              <a:ext uri="{FF2B5EF4-FFF2-40B4-BE49-F238E27FC236}">
                <a16:creationId xmlns:a16="http://schemas.microsoft.com/office/drawing/2014/main" id="{2077B7CC-D16D-C84E-AF69-2D082EDC5C8E}"/>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Connector 30">
            <a:extLst>
              <a:ext uri="{FF2B5EF4-FFF2-40B4-BE49-F238E27FC236}">
                <a16:creationId xmlns:a16="http://schemas.microsoft.com/office/drawing/2014/main" id="{9A65B340-D917-634F-AE17-87F536B21002}"/>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0EA4411-3DF4-5E42-A781-3F59BBBD00F9}"/>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53EFD6CC-AFA8-4227-B3F1-27845AE5BE28}"/>
              </a:ext>
            </a:extLst>
          </p:cNvPr>
          <p:cNvSpPr>
            <a:spLocks noGrp="1"/>
          </p:cNvSpPr>
          <p:nvPr>
            <p:ph type="dt" sz="half" idx="12"/>
          </p:nvPr>
        </p:nvSpPr>
        <p:spPr/>
        <p:txBody>
          <a:bodyPr/>
          <a:lstStyle/>
          <a:p>
            <a:fld id="{81B73CA7-3CCD-504D-B97A-835A2330CDB2}" type="datetimeFigureOut">
              <a:rPr lang="en-US" smtClean="0"/>
              <a:pPr/>
              <a:t>6/26/2022</a:t>
            </a:fld>
            <a:endParaRPr lang="en-US" dirty="0"/>
          </a:p>
        </p:txBody>
      </p:sp>
      <p:sp>
        <p:nvSpPr>
          <p:cNvPr id="3" name="Footer Placeholder 2">
            <a:extLst>
              <a:ext uri="{FF2B5EF4-FFF2-40B4-BE49-F238E27FC236}">
                <a16:creationId xmlns:a16="http://schemas.microsoft.com/office/drawing/2014/main" id="{E5000E12-D3DD-4E44-BAEC-A48DBC4D50B5}"/>
              </a:ext>
            </a:extLst>
          </p:cNvPr>
          <p:cNvSpPr>
            <a:spLocks noGrp="1"/>
          </p:cNvSpPr>
          <p:nvPr>
            <p:ph type="ftr" sz="quarter" idx="13"/>
          </p:nvPr>
        </p:nvSpPr>
        <p:spPr/>
        <p:txBody>
          <a:bodyPr/>
          <a:lstStyle/>
          <a:p>
            <a:endParaRPr lang="en-US" dirty="0"/>
          </a:p>
        </p:txBody>
      </p:sp>
      <p:sp>
        <p:nvSpPr>
          <p:cNvPr id="4" name="Slide Number Placeholder 3">
            <a:extLst>
              <a:ext uri="{FF2B5EF4-FFF2-40B4-BE49-F238E27FC236}">
                <a16:creationId xmlns:a16="http://schemas.microsoft.com/office/drawing/2014/main" id="{92587F0E-3488-4890-9BD2-AF49A732987B}"/>
              </a:ext>
            </a:extLst>
          </p:cNvPr>
          <p:cNvSpPr>
            <a:spLocks noGrp="1"/>
          </p:cNvSpPr>
          <p:nvPr>
            <p:ph type="sldNum" sz="quarter" idx="14"/>
          </p:nvPr>
        </p:nvSpPr>
        <p:spPr/>
        <p:txBody>
          <a:bodyPr/>
          <a:lstStyle/>
          <a:p>
            <a:fld id="{5831BA38-18F3-0A4D-A45F-13B53FF2DACC}" type="slidenum">
              <a:rPr lang="en-US" smtClean="0"/>
              <a:pPr/>
              <a:t>‹#›</a:t>
            </a:fld>
            <a:endParaRPr lang="en-US" dirty="0"/>
          </a:p>
        </p:txBody>
      </p:sp>
      <p:sp>
        <p:nvSpPr>
          <p:cNvPr id="6" name="Content Placeholder 5">
            <a:extLst>
              <a:ext uri="{FF2B5EF4-FFF2-40B4-BE49-F238E27FC236}">
                <a16:creationId xmlns:a16="http://schemas.microsoft.com/office/drawing/2014/main" id="{EC26D3AA-2705-4636-BFEE-C89371FC519B}"/>
              </a:ext>
            </a:extLst>
          </p:cNvPr>
          <p:cNvSpPr>
            <a:spLocks noGrp="1"/>
          </p:cNvSpPr>
          <p:nvPr>
            <p:ph sz="quarter" idx="15"/>
          </p:nvPr>
        </p:nvSpPr>
        <p:spPr>
          <a:xfrm>
            <a:off x="830263" y="2474913"/>
            <a:ext cx="4434840" cy="3094037"/>
          </a:xfrm>
        </p:spPr>
        <p:txBody>
          <a:bodyPr/>
          <a:lstStyle>
            <a:lvl2pPr>
              <a:spcBef>
                <a:spcPts val="600"/>
              </a:spcBef>
              <a:defRPr/>
            </a:lvl2pPr>
          </a:lstStyle>
          <a:p>
            <a:pPr lvl="0"/>
            <a:r>
              <a:rPr lang="en-US"/>
              <a:t>Click to edit Master text styles</a:t>
            </a:r>
          </a:p>
          <a:p>
            <a:pPr lvl="1"/>
            <a:r>
              <a:rPr lang="en-US"/>
              <a:t>Second level</a:t>
            </a:r>
          </a:p>
        </p:txBody>
      </p:sp>
      <p:sp>
        <p:nvSpPr>
          <p:cNvPr id="23" name="Content Placeholder 5">
            <a:extLst>
              <a:ext uri="{FF2B5EF4-FFF2-40B4-BE49-F238E27FC236}">
                <a16:creationId xmlns:a16="http://schemas.microsoft.com/office/drawing/2014/main" id="{F758E678-4B0C-4E7A-94BE-1006B5814E93}"/>
              </a:ext>
            </a:extLst>
          </p:cNvPr>
          <p:cNvSpPr>
            <a:spLocks noGrp="1"/>
          </p:cNvSpPr>
          <p:nvPr>
            <p:ph sz="quarter" idx="16"/>
          </p:nvPr>
        </p:nvSpPr>
        <p:spPr>
          <a:xfrm>
            <a:off x="6932748" y="2474913"/>
            <a:ext cx="4434840" cy="3094037"/>
          </a:xfrm>
        </p:spPr>
        <p:txBody>
          <a:bodyPr/>
          <a:lstStyle>
            <a:lvl2pPr>
              <a:spcBef>
                <a:spcPts val="600"/>
              </a:spcBef>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151632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Caption">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2A19413-A8E7-ED4F-88DE-08A12997A0F3}"/>
              </a:ext>
            </a:extLst>
          </p:cNvPr>
          <p:cNvSpPr>
            <a:spLocks noGrp="1"/>
          </p:cNvSpPr>
          <p:nvPr>
            <p:ph type="pic" sz="quarter" idx="15"/>
          </p:nvPr>
        </p:nvSpPr>
        <p:spPr>
          <a:xfrm>
            <a:off x="0" y="-4763"/>
            <a:ext cx="12179300" cy="6862763"/>
          </a:xfrm>
          <a:solidFill>
            <a:schemeClr val="accent1"/>
          </a:solidFill>
        </p:spPr>
        <p:txBody>
          <a:bodyPr/>
          <a:lstStyle/>
          <a:p>
            <a:r>
              <a:rPr lang="en-US"/>
              <a:t>Click icon to add picture</a:t>
            </a:r>
            <a:endParaRPr lang="en-US" dirty="0"/>
          </a:p>
        </p:txBody>
      </p:sp>
      <p:sp>
        <p:nvSpPr>
          <p:cNvPr id="19" name="Title 1">
            <a:extLst>
              <a:ext uri="{FF2B5EF4-FFF2-40B4-BE49-F238E27FC236}">
                <a16:creationId xmlns:a16="http://schemas.microsoft.com/office/drawing/2014/main" id="{42AACF99-BFF2-EF4D-905B-698BF1366208}"/>
              </a:ext>
            </a:extLst>
          </p:cNvPr>
          <p:cNvSpPr>
            <a:spLocks noGrp="1"/>
          </p:cNvSpPr>
          <p:nvPr>
            <p:ph type="title"/>
          </p:nvPr>
        </p:nvSpPr>
        <p:spPr>
          <a:xfrm>
            <a:off x="5312215" y="2432458"/>
            <a:ext cx="6044503"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sp>
        <p:nvSpPr>
          <p:cNvPr id="6" name="Content Placeholder 5">
            <a:extLst>
              <a:ext uri="{FF2B5EF4-FFF2-40B4-BE49-F238E27FC236}">
                <a16:creationId xmlns:a16="http://schemas.microsoft.com/office/drawing/2014/main" id="{BA933BB6-76EF-4E91-AEF1-BE67D60ED86C}"/>
              </a:ext>
            </a:extLst>
          </p:cNvPr>
          <p:cNvSpPr>
            <a:spLocks noGrp="1"/>
          </p:cNvSpPr>
          <p:nvPr>
            <p:ph sz="quarter" idx="16"/>
          </p:nvPr>
        </p:nvSpPr>
        <p:spPr>
          <a:xfrm>
            <a:off x="5311775" y="3530600"/>
            <a:ext cx="6044943" cy="2825750"/>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1222012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C4EB4B-30F5-5541-B2A0-6BD04D0109C9}"/>
              </a:ext>
            </a:extLst>
          </p:cNvPr>
          <p:cNvSpPr>
            <a:spLocks noGrp="1"/>
          </p:cNvSpPr>
          <p:nvPr>
            <p:ph type="dt" sz="half" idx="10"/>
          </p:nvPr>
        </p:nvSpPr>
        <p:spPr/>
        <p:txBody>
          <a:bodyPr/>
          <a:lstStyle/>
          <a:p>
            <a:fld id="{906A8E3A-8DBF-0542-BC99-444DCA0CC2C2}" type="datetimeFigureOut">
              <a:rPr lang="en-US" smtClean="0"/>
              <a:t>6/26/2022</a:t>
            </a:fld>
            <a:endParaRPr lang="en-US" dirty="0"/>
          </a:p>
        </p:txBody>
      </p:sp>
      <p:sp>
        <p:nvSpPr>
          <p:cNvPr id="3" name="Footer Placeholder 2">
            <a:extLst>
              <a:ext uri="{FF2B5EF4-FFF2-40B4-BE49-F238E27FC236}">
                <a16:creationId xmlns:a16="http://schemas.microsoft.com/office/drawing/2014/main" id="{72D97956-7D4F-5346-B8DD-3653B600E65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D5AB29D-BA7D-E743-8CA0-6953FF72B2BC}"/>
              </a:ext>
            </a:extLst>
          </p:cNvPr>
          <p:cNvSpPr>
            <a:spLocks noGrp="1"/>
          </p:cNvSpPr>
          <p:nvPr>
            <p:ph type="sldNum" sz="quarter" idx="12"/>
          </p:nvPr>
        </p:nvSpPr>
        <p:spPr/>
        <p:txBody>
          <a:bodyPr/>
          <a:lstStyle/>
          <a:p>
            <a:fld id="{A693002F-D6EA-CF48-8F44-2316036B2B87}" type="slidenum">
              <a:rPr lang="en-US" smtClean="0"/>
              <a:t>‹#›</a:t>
            </a:fld>
            <a:endParaRPr lang="en-US" dirty="0"/>
          </a:p>
        </p:txBody>
      </p:sp>
      <p:pic>
        <p:nvPicPr>
          <p:cNvPr id="5" name="Picture 4">
            <a:extLst>
              <a:ext uri="{FF2B5EF4-FFF2-40B4-BE49-F238E27FC236}">
                <a16:creationId xmlns:a16="http://schemas.microsoft.com/office/drawing/2014/main" id="{05A03656-1F6D-D044-B015-1B4DAD3A56BE}"/>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Tree>
    <p:extLst>
      <p:ext uri="{BB962C8B-B14F-4D97-AF65-F5344CB8AC3E}">
        <p14:creationId xmlns:p14="http://schemas.microsoft.com/office/powerpoint/2010/main" val="4110256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D48F80-1562-4C4E-887A-B3EB2024C0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045F5A-B343-9140-888A-F4A0F3DAE3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2865FBC-5324-6640-AB2B-F303AA276FA5}"/>
              </a:ext>
            </a:extLst>
          </p:cNvPr>
          <p:cNvSpPr>
            <a:spLocks noGrp="1"/>
          </p:cNvSpPr>
          <p:nvPr>
            <p:ph type="dt" sz="half" idx="2"/>
          </p:nvPr>
        </p:nvSpPr>
        <p:spPr>
          <a:xfrm>
            <a:off x="838200" y="6492875"/>
            <a:ext cx="2743200" cy="228600"/>
          </a:xfrm>
          <a:prstGeom prst="rect">
            <a:avLst/>
          </a:prstGeom>
        </p:spPr>
        <p:txBody>
          <a:bodyPr vert="horz" lIns="91440" tIns="45720" rIns="91440" bIns="45720" rtlCol="0" anchor="ctr"/>
          <a:lstStyle>
            <a:lvl1pPr algn="l">
              <a:defRPr sz="800">
                <a:solidFill>
                  <a:schemeClr val="bg1"/>
                </a:solidFill>
              </a:defRPr>
            </a:lvl1pPr>
          </a:lstStyle>
          <a:p>
            <a:fld id="{81B73CA7-3CCD-504D-B97A-835A2330CDB2}" type="datetimeFigureOut">
              <a:rPr lang="en-US" smtClean="0"/>
              <a:pPr/>
              <a:t>6/26/2022</a:t>
            </a:fld>
            <a:endParaRPr lang="en-US" dirty="0"/>
          </a:p>
        </p:txBody>
      </p:sp>
      <p:sp>
        <p:nvSpPr>
          <p:cNvPr id="5" name="Footer Placeholder 4">
            <a:extLst>
              <a:ext uri="{FF2B5EF4-FFF2-40B4-BE49-F238E27FC236}">
                <a16:creationId xmlns:a16="http://schemas.microsoft.com/office/drawing/2014/main" id="{567050E5-FDBF-7C4A-8BB3-B44C2CEBA89A}"/>
              </a:ext>
            </a:extLst>
          </p:cNvPr>
          <p:cNvSpPr>
            <a:spLocks noGrp="1"/>
          </p:cNvSpPr>
          <p:nvPr>
            <p:ph type="ftr" sz="quarter" idx="3"/>
          </p:nvPr>
        </p:nvSpPr>
        <p:spPr>
          <a:xfrm>
            <a:off x="4038600" y="6492875"/>
            <a:ext cx="4114800" cy="228600"/>
          </a:xfrm>
          <a:prstGeom prst="rect">
            <a:avLst/>
          </a:prstGeom>
        </p:spPr>
        <p:txBody>
          <a:bodyPr vert="horz" lIns="91440" tIns="45720" rIns="91440" bIns="45720" rtlCol="0" anchor="ctr"/>
          <a:lstStyle>
            <a:lvl1pPr algn="ctr">
              <a:defRPr sz="800">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7DC1BFAD-CCAB-D24E-B7A6-4B9D514D05A3}"/>
              </a:ext>
            </a:extLst>
          </p:cNvPr>
          <p:cNvSpPr>
            <a:spLocks noGrp="1"/>
          </p:cNvSpPr>
          <p:nvPr>
            <p:ph type="sldNum" sz="quarter" idx="4"/>
          </p:nvPr>
        </p:nvSpPr>
        <p:spPr>
          <a:xfrm>
            <a:off x="8610600" y="6492875"/>
            <a:ext cx="2743200" cy="228600"/>
          </a:xfrm>
          <a:prstGeom prst="rect">
            <a:avLst/>
          </a:prstGeom>
        </p:spPr>
        <p:txBody>
          <a:bodyPr vert="horz" lIns="91440" tIns="45720" rIns="91440" bIns="45720" rtlCol="0" anchor="ctr"/>
          <a:lstStyle>
            <a:lvl1pPr algn="r">
              <a:defRPr sz="800">
                <a:solidFill>
                  <a:schemeClr val="bg1"/>
                </a:solidFill>
              </a:defRPr>
            </a:lvl1pPr>
          </a:lstStyle>
          <a:p>
            <a:fld id="{5831BA38-18F3-0A4D-A45F-13B53FF2DACC}" type="slidenum">
              <a:rPr lang="en-US" smtClean="0"/>
              <a:pPr/>
              <a:t>‹#›</a:t>
            </a:fld>
            <a:endParaRPr lang="en-US" dirty="0"/>
          </a:p>
        </p:txBody>
      </p:sp>
    </p:spTree>
    <p:extLst>
      <p:ext uri="{BB962C8B-B14F-4D97-AF65-F5344CB8AC3E}">
        <p14:creationId xmlns:p14="http://schemas.microsoft.com/office/powerpoint/2010/main" val="226516204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11" r:id="rId3"/>
    <p:sldLayoutId id="2147483710" r:id="rId4"/>
    <p:sldLayoutId id="2147483714" r:id="rId5"/>
    <p:sldLayoutId id="2147483715" r:id="rId6"/>
  </p:sldLayoutIdLst>
  <p:txStyles>
    <p:titleStyle>
      <a:lvl1pPr algn="l" defTabSz="914400" rtl="0" eaLnBrk="1" latinLnBrk="0" hangingPunct="1">
        <a:lnSpc>
          <a:spcPct val="90000"/>
        </a:lnSpc>
        <a:spcBef>
          <a:spcPct val="0"/>
        </a:spcBef>
        <a:buNone/>
        <a:defRPr sz="2400" b="1" kern="1200" spc="150" baseline="0">
          <a:solidFill>
            <a:schemeClr val="bg1"/>
          </a:solidFill>
          <a:latin typeface="+mj-lt"/>
          <a:ea typeface="MingLiU" panose="02020509000000000000" pitchFamily="49" charset="-120"/>
          <a:cs typeface="+mj-cs"/>
        </a:defRPr>
      </a:lvl1pPr>
    </p:titleStyle>
    <p:body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tiff"/><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8FB64E80-675E-6A4A-AF41-D8DE47B3CFE5}"/>
              </a:ext>
              <a:ext uri="{C183D7F6-B498-43B3-948B-1728B52AA6E4}">
                <adec:decorative xmlns:adec="http://schemas.microsoft.com/office/drawing/2017/decorative" val="1"/>
              </a:ext>
            </a:extLst>
          </p:cNvPr>
          <p:cNvPicPr>
            <a:picLocks noGrp="1" noChangeAspect="1"/>
          </p:cNvPicPr>
          <p:nvPr>
            <p:ph type="pic" sz="quarter" idx="14"/>
          </p:nvPr>
        </p:nvPicPr>
        <p:blipFill rotWithShape="1">
          <a:blip r:embed="rId3" cstate="screen">
            <a:alphaModFix amt="62000"/>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a:ext>
            </a:extLst>
          </a:blip>
          <a:srcRect/>
          <a:stretch/>
        </p:blipFill>
        <p:spPr>
          <a:xfrm>
            <a:off x="-9249" y="-4352"/>
            <a:ext cx="12201250" cy="6862352"/>
          </a:xfrm>
        </p:spPr>
      </p:pic>
      <p:pic>
        <p:nvPicPr>
          <p:cNvPr id="13" name="Picture Placeholder 8">
            <a:extLst>
              <a:ext uri="{FF2B5EF4-FFF2-40B4-BE49-F238E27FC236}">
                <a16:creationId xmlns:a16="http://schemas.microsoft.com/office/drawing/2014/main" id="{4D6F1B91-622D-D14D-A2EE-5B2A56BAC075}"/>
              </a:ext>
              <a:ext uri="{C183D7F6-B498-43B3-948B-1728B52AA6E4}">
                <adec:decorative xmlns:adec="http://schemas.microsoft.com/office/drawing/2017/decorative" val="1"/>
              </a:ext>
            </a:extLst>
          </p:cNvPr>
          <p:cNvPicPr>
            <a:picLocks noChangeAspect="1"/>
          </p:cNvPicPr>
          <p:nvPr/>
        </p:nvPicPr>
        <p:blipFill rotWithShape="1">
          <a:blip r:embed="rId5" cstate="screen">
            <a:alphaModFix amt="10000"/>
            <a:extLst>
              <a:ext uri="{28A0092B-C50C-407E-A947-70E740481C1C}">
                <a14:useLocalDpi xmlns:a14="http://schemas.microsoft.com/office/drawing/2010/main"/>
              </a:ext>
            </a:extLst>
          </a:blip>
          <a:srcRect/>
          <a:stretch/>
        </p:blipFill>
        <p:spPr>
          <a:xfrm>
            <a:off x="-14164" y="17649"/>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noFill/>
        </p:spPr>
      </p:pic>
      <p:sp>
        <p:nvSpPr>
          <p:cNvPr id="22" name="Title 21">
            <a:extLst>
              <a:ext uri="{FF2B5EF4-FFF2-40B4-BE49-F238E27FC236}">
                <a16:creationId xmlns:a16="http://schemas.microsoft.com/office/drawing/2014/main" id="{DE2D9A8A-5247-6D44-AA02-758207AE1A11}"/>
              </a:ext>
            </a:extLst>
          </p:cNvPr>
          <p:cNvSpPr>
            <a:spLocks noGrp="1"/>
          </p:cNvSpPr>
          <p:nvPr>
            <p:ph type="title"/>
          </p:nvPr>
        </p:nvSpPr>
        <p:spPr>
          <a:xfrm>
            <a:off x="688549" y="478253"/>
            <a:ext cx="11228109" cy="4121995"/>
          </a:xfrm>
        </p:spPr>
        <p:txBody>
          <a:bodyPr/>
          <a:lstStyle/>
          <a:p>
            <a:r>
              <a:rPr lang="en-US" sz="9600" dirty="0"/>
              <a:t>Password Encryption and Storage System</a:t>
            </a:r>
          </a:p>
        </p:txBody>
      </p:sp>
      <p:cxnSp>
        <p:nvCxnSpPr>
          <p:cNvPr id="24" name="Straight Connector 23">
            <a:extLst>
              <a:ext uri="{FF2B5EF4-FFF2-40B4-BE49-F238E27FC236}">
                <a16:creationId xmlns:a16="http://schemas.microsoft.com/office/drawing/2014/main" id="{B9B1A04B-6BC3-D643-85AB-06635BAA9D6C}"/>
              </a:ext>
              <a:ext uri="{C183D7F6-B498-43B3-948B-1728B52AA6E4}">
                <adec:decorative xmlns:adec="http://schemas.microsoft.com/office/drawing/2017/decorative" val="1"/>
              </a:ext>
            </a:extLst>
          </p:cNvPr>
          <p:cNvCxnSpPr>
            <a:cxnSpLocks/>
          </p:cNvCxnSpPr>
          <p:nvPr/>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3A6FEDB-5D57-B342-8D7B-927F5879847D}"/>
              </a:ext>
              <a:ext uri="{C183D7F6-B498-43B3-948B-1728B52AA6E4}">
                <adec:decorative xmlns:adec="http://schemas.microsoft.com/office/drawing/2017/decorative" val="1"/>
              </a:ext>
            </a:extLst>
          </p:cNvPr>
          <p:cNvCxnSpPr>
            <a:cxnSpLocks/>
          </p:cNvCxnSpPr>
          <p:nvPr/>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Oval 22">
            <a:extLst>
              <a:ext uri="{FF2B5EF4-FFF2-40B4-BE49-F238E27FC236}">
                <a16:creationId xmlns:a16="http://schemas.microsoft.com/office/drawing/2014/main" id="{07285DAF-4CC1-E142-B7FA-4D3950873771}"/>
              </a:ext>
              <a:ext uri="{C183D7F6-B498-43B3-948B-1728B52AA6E4}">
                <adec:decorative xmlns:adec="http://schemas.microsoft.com/office/drawing/2017/decorative" val="1"/>
              </a:ext>
            </a:extLst>
          </p:cNvPr>
          <p:cNvSpPr/>
          <p:nvPr/>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787012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78ECD-C63D-391A-480F-FB3801D5DE2E}"/>
              </a:ext>
            </a:extLst>
          </p:cNvPr>
          <p:cNvSpPr>
            <a:spLocks noGrp="1"/>
          </p:cNvSpPr>
          <p:nvPr>
            <p:ph type="title"/>
          </p:nvPr>
        </p:nvSpPr>
        <p:spPr/>
        <p:txBody>
          <a:bodyPr/>
          <a:lstStyle/>
          <a:p>
            <a:r>
              <a:rPr lang="en-IN" dirty="0"/>
              <a:t>How the encryption works</a:t>
            </a:r>
          </a:p>
        </p:txBody>
      </p:sp>
      <p:sp>
        <p:nvSpPr>
          <p:cNvPr id="3" name="TextBox 2">
            <a:extLst>
              <a:ext uri="{FF2B5EF4-FFF2-40B4-BE49-F238E27FC236}">
                <a16:creationId xmlns:a16="http://schemas.microsoft.com/office/drawing/2014/main" id="{8941A34B-A336-0737-8036-A7B92992DC93}"/>
              </a:ext>
            </a:extLst>
          </p:cNvPr>
          <p:cNvSpPr txBox="1"/>
          <p:nvPr/>
        </p:nvSpPr>
        <p:spPr>
          <a:xfrm>
            <a:off x="5081981" y="1950098"/>
            <a:ext cx="2020105" cy="369332"/>
          </a:xfrm>
          <a:prstGeom prst="rect">
            <a:avLst/>
          </a:prstGeom>
          <a:noFill/>
        </p:spPr>
        <p:txBody>
          <a:bodyPr wrap="none" rtlCol="0">
            <a:spAutoFit/>
          </a:bodyPr>
          <a:lstStyle/>
          <a:p>
            <a:r>
              <a:rPr lang="en-US" dirty="0">
                <a:solidFill>
                  <a:schemeClr val="bg1">
                    <a:lumMod val="95000"/>
                  </a:schemeClr>
                </a:solidFill>
              </a:rPr>
              <a:t>P@S$w0rD1234</a:t>
            </a:r>
            <a:endParaRPr lang="en-IN" dirty="0">
              <a:solidFill>
                <a:schemeClr val="bg1">
                  <a:lumMod val="95000"/>
                </a:schemeClr>
              </a:solidFill>
            </a:endParaRPr>
          </a:p>
        </p:txBody>
      </p:sp>
      <p:cxnSp>
        <p:nvCxnSpPr>
          <p:cNvPr id="13" name="Straight Arrow Connector 12">
            <a:extLst>
              <a:ext uri="{FF2B5EF4-FFF2-40B4-BE49-F238E27FC236}">
                <a16:creationId xmlns:a16="http://schemas.microsoft.com/office/drawing/2014/main" id="{F25FB7C9-D61D-7011-FA41-326E94A79491}"/>
              </a:ext>
            </a:extLst>
          </p:cNvPr>
          <p:cNvCxnSpPr>
            <a:cxnSpLocks/>
          </p:cNvCxnSpPr>
          <p:nvPr/>
        </p:nvCxnSpPr>
        <p:spPr>
          <a:xfrm flipH="1">
            <a:off x="6092033" y="2363433"/>
            <a:ext cx="1" cy="1109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574ADD4-3E27-B8CC-2DC6-F1DFBDD6FF1E}"/>
              </a:ext>
            </a:extLst>
          </p:cNvPr>
          <p:cNvSpPr txBox="1"/>
          <p:nvPr/>
        </p:nvSpPr>
        <p:spPr>
          <a:xfrm>
            <a:off x="5081981" y="3517007"/>
            <a:ext cx="2020101" cy="369332"/>
          </a:xfrm>
          <a:prstGeom prst="rect">
            <a:avLst/>
          </a:prstGeom>
          <a:noFill/>
        </p:spPr>
        <p:txBody>
          <a:bodyPr wrap="square" rtlCol="0">
            <a:spAutoFit/>
          </a:bodyPr>
          <a:lstStyle/>
          <a:p>
            <a:r>
              <a:rPr lang="en-IN" dirty="0">
                <a:solidFill>
                  <a:schemeClr val="bg1"/>
                </a:solidFill>
              </a:rPr>
              <a:t>)@=$[z&gt;Drkbe</a:t>
            </a:r>
          </a:p>
        </p:txBody>
      </p:sp>
    </p:spTree>
    <p:extLst>
      <p:ext uri="{BB962C8B-B14F-4D97-AF65-F5344CB8AC3E}">
        <p14:creationId xmlns:p14="http://schemas.microsoft.com/office/powerpoint/2010/main" val="2532637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78ECD-C63D-391A-480F-FB3801D5DE2E}"/>
              </a:ext>
            </a:extLst>
          </p:cNvPr>
          <p:cNvSpPr>
            <a:spLocks noGrp="1"/>
          </p:cNvSpPr>
          <p:nvPr>
            <p:ph type="title"/>
          </p:nvPr>
        </p:nvSpPr>
        <p:spPr/>
        <p:txBody>
          <a:bodyPr/>
          <a:lstStyle/>
          <a:p>
            <a:r>
              <a:rPr lang="en-IN" dirty="0"/>
              <a:t>How the encryption works</a:t>
            </a:r>
          </a:p>
        </p:txBody>
      </p:sp>
      <p:sp>
        <p:nvSpPr>
          <p:cNvPr id="3" name="TextBox 2">
            <a:extLst>
              <a:ext uri="{FF2B5EF4-FFF2-40B4-BE49-F238E27FC236}">
                <a16:creationId xmlns:a16="http://schemas.microsoft.com/office/drawing/2014/main" id="{8941A34B-A336-0737-8036-A7B92992DC93}"/>
              </a:ext>
            </a:extLst>
          </p:cNvPr>
          <p:cNvSpPr txBox="1"/>
          <p:nvPr/>
        </p:nvSpPr>
        <p:spPr>
          <a:xfrm>
            <a:off x="5081981" y="1950098"/>
            <a:ext cx="2020105" cy="369332"/>
          </a:xfrm>
          <a:prstGeom prst="rect">
            <a:avLst/>
          </a:prstGeom>
          <a:noFill/>
        </p:spPr>
        <p:txBody>
          <a:bodyPr wrap="none" rtlCol="0">
            <a:spAutoFit/>
          </a:bodyPr>
          <a:lstStyle/>
          <a:p>
            <a:r>
              <a:rPr lang="en-US" dirty="0">
                <a:solidFill>
                  <a:schemeClr val="bg1">
                    <a:lumMod val="95000"/>
                  </a:schemeClr>
                </a:solidFill>
              </a:rPr>
              <a:t>P@S$w0rD1234</a:t>
            </a:r>
            <a:endParaRPr lang="en-IN" dirty="0">
              <a:solidFill>
                <a:schemeClr val="bg1">
                  <a:lumMod val="95000"/>
                </a:schemeClr>
              </a:solidFill>
            </a:endParaRPr>
          </a:p>
        </p:txBody>
      </p:sp>
      <p:cxnSp>
        <p:nvCxnSpPr>
          <p:cNvPr id="13" name="Straight Arrow Connector 12">
            <a:extLst>
              <a:ext uri="{FF2B5EF4-FFF2-40B4-BE49-F238E27FC236}">
                <a16:creationId xmlns:a16="http://schemas.microsoft.com/office/drawing/2014/main" id="{F25FB7C9-D61D-7011-FA41-326E94A79491}"/>
              </a:ext>
            </a:extLst>
          </p:cNvPr>
          <p:cNvCxnSpPr>
            <a:cxnSpLocks/>
          </p:cNvCxnSpPr>
          <p:nvPr/>
        </p:nvCxnSpPr>
        <p:spPr>
          <a:xfrm flipH="1">
            <a:off x="6092033" y="2363433"/>
            <a:ext cx="1" cy="1109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574ADD4-3E27-B8CC-2DC6-F1DFBDD6FF1E}"/>
              </a:ext>
            </a:extLst>
          </p:cNvPr>
          <p:cNvSpPr txBox="1"/>
          <p:nvPr/>
        </p:nvSpPr>
        <p:spPr>
          <a:xfrm>
            <a:off x="5081981" y="3517007"/>
            <a:ext cx="2020101" cy="369332"/>
          </a:xfrm>
          <a:prstGeom prst="rect">
            <a:avLst/>
          </a:prstGeom>
          <a:noFill/>
        </p:spPr>
        <p:txBody>
          <a:bodyPr wrap="square" rtlCol="0">
            <a:spAutoFit/>
          </a:bodyPr>
          <a:lstStyle/>
          <a:p>
            <a:r>
              <a:rPr lang="en-IN" dirty="0">
                <a:solidFill>
                  <a:schemeClr val="bg1"/>
                </a:solidFill>
              </a:rPr>
              <a:t>)@=$[z&gt;Drkbe</a:t>
            </a:r>
          </a:p>
        </p:txBody>
      </p:sp>
      <p:sp>
        <p:nvSpPr>
          <p:cNvPr id="5" name="TextBox 4">
            <a:extLst>
              <a:ext uri="{FF2B5EF4-FFF2-40B4-BE49-F238E27FC236}">
                <a16:creationId xmlns:a16="http://schemas.microsoft.com/office/drawing/2014/main" id="{9A0F0F72-EC00-60B0-1FF2-F0C580469414}"/>
              </a:ext>
            </a:extLst>
          </p:cNvPr>
          <p:cNvSpPr txBox="1"/>
          <p:nvPr/>
        </p:nvSpPr>
        <p:spPr>
          <a:xfrm>
            <a:off x="6897752" y="3519656"/>
            <a:ext cx="2358215" cy="369332"/>
          </a:xfrm>
          <a:prstGeom prst="rect">
            <a:avLst/>
          </a:prstGeom>
          <a:noFill/>
        </p:spPr>
        <p:txBody>
          <a:bodyPr wrap="square" rtlCol="0">
            <a:spAutoFit/>
          </a:bodyPr>
          <a:lstStyle/>
          <a:p>
            <a:r>
              <a:rPr lang="en-IN" dirty="0" err="1">
                <a:solidFill>
                  <a:schemeClr val="bg1"/>
                </a:solidFill>
              </a:rPr>
              <a:t>Fds</a:t>
            </a:r>
            <a:r>
              <a:rPr lang="en-IN" dirty="0">
                <a:solidFill>
                  <a:schemeClr val="bg1"/>
                </a:solidFill>
              </a:rPr>
              <a:t>%$#hr$%34j7</a:t>
            </a:r>
          </a:p>
        </p:txBody>
      </p:sp>
    </p:spTree>
    <p:extLst>
      <p:ext uri="{BB962C8B-B14F-4D97-AF65-F5344CB8AC3E}">
        <p14:creationId xmlns:p14="http://schemas.microsoft.com/office/powerpoint/2010/main" val="3866114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78ECD-C63D-391A-480F-FB3801D5DE2E}"/>
              </a:ext>
            </a:extLst>
          </p:cNvPr>
          <p:cNvSpPr>
            <a:spLocks noGrp="1"/>
          </p:cNvSpPr>
          <p:nvPr>
            <p:ph type="title"/>
          </p:nvPr>
        </p:nvSpPr>
        <p:spPr/>
        <p:txBody>
          <a:bodyPr/>
          <a:lstStyle/>
          <a:p>
            <a:r>
              <a:rPr lang="en-IN" dirty="0"/>
              <a:t>How the encryption works</a:t>
            </a:r>
          </a:p>
        </p:txBody>
      </p:sp>
      <p:sp>
        <p:nvSpPr>
          <p:cNvPr id="4" name="Hexagon 3">
            <a:extLst>
              <a:ext uri="{FF2B5EF4-FFF2-40B4-BE49-F238E27FC236}">
                <a16:creationId xmlns:a16="http://schemas.microsoft.com/office/drawing/2014/main" id="{828CBC18-DCCC-2361-4767-7C255BCB74CE}"/>
              </a:ext>
            </a:extLst>
          </p:cNvPr>
          <p:cNvSpPr/>
          <p:nvPr/>
        </p:nvSpPr>
        <p:spPr>
          <a:xfrm>
            <a:off x="4617097" y="2297663"/>
            <a:ext cx="2957804" cy="2509934"/>
          </a:xfrm>
          <a:prstGeom prst="hexag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78B6A2DA-EFC0-C9CA-54C0-7D03BF46AF01}"/>
              </a:ext>
            </a:extLst>
          </p:cNvPr>
          <p:cNvSpPr txBox="1"/>
          <p:nvPr/>
        </p:nvSpPr>
        <p:spPr>
          <a:xfrm>
            <a:off x="4952999" y="1875453"/>
            <a:ext cx="466531" cy="369332"/>
          </a:xfrm>
          <a:prstGeom prst="rect">
            <a:avLst/>
          </a:prstGeom>
          <a:noFill/>
        </p:spPr>
        <p:txBody>
          <a:bodyPr wrap="square" rtlCol="0">
            <a:spAutoFit/>
          </a:bodyPr>
          <a:lstStyle/>
          <a:p>
            <a:r>
              <a:rPr lang="en-US" dirty="0">
                <a:solidFill>
                  <a:schemeClr val="bg2"/>
                </a:solidFill>
              </a:rPr>
              <a:t>P</a:t>
            </a:r>
            <a:endParaRPr lang="en-IN" dirty="0"/>
          </a:p>
        </p:txBody>
      </p:sp>
      <p:sp>
        <p:nvSpPr>
          <p:cNvPr id="6" name="TextBox 5">
            <a:extLst>
              <a:ext uri="{FF2B5EF4-FFF2-40B4-BE49-F238E27FC236}">
                <a16:creationId xmlns:a16="http://schemas.microsoft.com/office/drawing/2014/main" id="{84E1EFFC-5A72-F870-4C75-52293132EDC1}"/>
              </a:ext>
            </a:extLst>
          </p:cNvPr>
          <p:cNvSpPr txBox="1"/>
          <p:nvPr/>
        </p:nvSpPr>
        <p:spPr>
          <a:xfrm>
            <a:off x="6924868" y="1875453"/>
            <a:ext cx="466531" cy="369332"/>
          </a:xfrm>
          <a:prstGeom prst="rect">
            <a:avLst/>
          </a:prstGeom>
          <a:noFill/>
        </p:spPr>
        <p:txBody>
          <a:bodyPr wrap="square" rtlCol="0">
            <a:spAutoFit/>
          </a:bodyPr>
          <a:lstStyle/>
          <a:p>
            <a:r>
              <a:rPr lang="en-US" dirty="0">
                <a:solidFill>
                  <a:schemeClr val="bg2"/>
                </a:solidFill>
              </a:rPr>
              <a:t>@</a:t>
            </a:r>
            <a:endParaRPr lang="en-IN" dirty="0"/>
          </a:p>
        </p:txBody>
      </p:sp>
      <p:sp>
        <p:nvSpPr>
          <p:cNvPr id="7" name="TextBox 6">
            <a:extLst>
              <a:ext uri="{FF2B5EF4-FFF2-40B4-BE49-F238E27FC236}">
                <a16:creationId xmlns:a16="http://schemas.microsoft.com/office/drawing/2014/main" id="{0BB2AA9B-6524-74B4-9266-CAAFB41EACF3}"/>
              </a:ext>
            </a:extLst>
          </p:cNvPr>
          <p:cNvSpPr txBox="1"/>
          <p:nvPr/>
        </p:nvSpPr>
        <p:spPr>
          <a:xfrm>
            <a:off x="7621554" y="3365632"/>
            <a:ext cx="466531" cy="369332"/>
          </a:xfrm>
          <a:prstGeom prst="rect">
            <a:avLst/>
          </a:prstGeom>
          <a:noFill/>
        </p:spPr>
        <p:txBody>
          <a:bodyPr wrap="square" rtlCol="0">
            <a:spAutoFit/>
          </a:bodyPr>
          <a:lstStyle/>
          <a:p>
            <a:r>
              <a:rPr lang="en-US" dirty="0">
                <a:solidFill>
                  <a:schemeClr val="bg2"/>
                </a:solidFill>
              </a:rPr>
              <a:t>S</a:t>
            </a:r>
            <a:endParaRPr lang="en-IN" dirty="0"/>
          </a:p>
        </p:txBody>
      </p:sp>
      <p:sp>
        <p:nvSpPr>
          <p:cNvPr id="8" name="TextBox 7">
            <a:extLst>
              <a:ext uri="{FF2B5EF4-FFF2-40B4-BE49-F238E27FC236}">
                <a16:creationId xmlns:a16="http://schemas.microsoft.com/office/drawing/2014/main" id="{D349B36D-9697-F430-A94F-50A40E67C995}"/>
              </a:ext>
            </a:extLst>
          </p:cNvPr>
          <p:cNvSpPr txBox="1"/>
          <p:nvPr/>
        </p:nvSpPr>
        <p:spPr>
          <a:xfrm>
            <a:off x="7027505" y="4860476"/>
            <a:ext cx="466531" cy="369332"/>
          </a:xfrm>
          <a:prstGeom prst="rect">
            <a:avLst/>
          </a:prstGeom>
          <a:noFill/>
        </p:spPr>
        <p:txBody>
          <a:bodyPr wrap="square" rtlCol="0">
            <a:spAutoFit/>
          </a:bodyPr>
          <a:lstStyle/>
          <a:p>
            <a:r>
              <a:rPr lang="en-US" dirty="0">
                <a:solidFill>
                  <a:schemeClr val="bg2"/>
                </a:solidFill>
              </a:rPr>
              <a:t>$</a:t>
            </a:r>
            <a:endParaRPr lang="en-IN" dirty="0"/>
          </a:p>
        </p:txBody>
      </p:sp>
      <p:sp>
        <p:nvSpPr>
          <p:cNvPr id="9" name="TextBox 8">
            <a:extLst>
              <a:ext uri="{FF2B5EF4-FFF2-40B4-BE49-F238E27FC236}">
                <a16:creationId xmlns:a16="http://schemas.microsoft.com/office/drawing/2014/main" id="{F4BCE5D9-14C9-E94D-781D-7DDDFA5BD4D5}"/>
              </a:ext>
            </a:extLst>
          </p:cNvPr>
          <p:cNvSpPr txBox="1"/>
          <p:nvPr/>
        </p:nvSpPr>
        <p:spPr>
          <a:xfrm>
            <a:off x="4952998" y="4860476"/>
            <a:ext cx="466531" cy="369332"/>
          </a:xfrm>
          <a:prstGeom prst="rect">
            <a:avLst/>
          </a:prstGeom>
          <a:noFill/>
        </p:spPr>
        <p:txBody>
          <a:bodyPr wrap="square" rtlCol="0">
            <a:spAutoFit/>
          </a:bodyPr>
          <a:lstStyle/>
          <a:p>
            <a:r>
              <a:rPr lang="en-US" dirty="0">
                <a:solidFill>
                  <a:schemeClr val="bg2"/>
                </a:solidFill>
              </a:rPr>
              <a:t>w</a:t>
            </a:r>
            <a:endParaRPr lang="en-IN" dirty="0"/>
          </a:p>
        </p:txBody>
      </p:sp>
      <p:sp>
        <p:nvSpPr>
          <p:cNvPr id="10" name="TextBox 9">
            <a:extLst>
              <a:ext uri="{FF2B5EF4-FFF2-40B4-BE49-F238E27FC236}">
                <a16:creationId xmlns:a16="http://schemas.microsoft.com/office/drawing/2014/main" id="{47E51F97-A84D-2A3C-F343-D383C86C8BBD}"/>
              </a:ext>
            </a:extLst>
          </p:cNvPr>
          <p:cNvSpPr txBox="1"/>
          <p:nvPr/>
        </p:nvSpPr>
        <p:spPr>
          <a:xfrm>
            <a:off x="4150566" y="3365632"/>
            <a:ext cx="466531" cy="369332"/>
          </a:xfrm>
          <a:prstGeom prst="rect">
            <a:avLst/>
          </a:prstGeom>
          <a:noFill/>
        </p:spPr>
        <p:txBody>
          <a:bodyPr wrap="square" rtlCol="0">
            <a:spAutoFit/>
          </a:bodyPr>
          <a:lstStyle/>
          <a:p>
            <a:r>
              <a:rPr lang="en-US" dirty="0">
                <a:solidFill>
                  <a:schemeClr val="bg2"/>
                </a:solidFill>
              </a:rPr>
              <a:t>0</a:t>
            </a:r>
            <a:endParaRPr lang="en-IN" dirty="0"/>
          </a:p>
        </p:txBody>
      </p:sp>
      <p:cxnSp>
        <p:nvCxnSpPr>
          <p:cNvPr id="12" name="Straight Arrow Connector 11">
            <a:extLst>
              <a:ext uri="{FF2B5EF4-FFF2-40B4-BE49-F238E27FC236}">
                <a16:creationId xmlns:a16="http://schemas.microsoft.com/office/drawing/2014/main" id="{07075985-1867-9BA9-C9D5-70A11158EB92}"/>
              </a:ext>
            </a:extLst>
          </p:cNvPr>
          <p:cNvCxnSpPr>
            <a:cxnSpLocks/>
            <a:stCxn id="4" idx="4"/>
            <a:endCxn id="4" idx="1"/>
          </p:cNvCxnSpPr>
          <p:nvPr/>
        </p:nvCxnSpPr>
        <p:spPr>
          <a:xfrm>
            <a:off x="5244581" y="2297664"/>
            <a:ext cx="1702837" cy="2509932"/>
          </a:xfrm>
          <a:prstGeom prst="straightConnector1">
            <a:avLst/>
          </a:prstGeom>
          <a:ln>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7404CF5-5406-7AB1-F57E-42EE5C1BE99C}"/>
              </a:ext>
            </a:extLst>
          </p:cNvPr>
          <p:cNvCxnSpPr>
            <a:cxnSpLocks/>
            <a:stCxn id="4" idx="2"/>
            <a:endCxn id="4" idx="5"/>
          </p:cNvCxnSpPr>
          <p:nvPr/>
        </p:nvCxnSpPr>
        <p:spPr>
          <a:xfrm flipV="1">
            <a:off x="5244581" y="2297664"/>
            <a:ext cx="1702837" cy="2509932"/>
          </a:xfrm>
          <a:prstGeom prst="straightConnector1">
            <a:avLst/>
          </a:prstGeom>
          <a:ln>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0D1F6ED-E0C1-4FA8-DC98-C33135561E8F}"/>
              </a:ext>
            </a:extLst>
          </p:cNvPr>
          <p:cNvCxnSpPr>
            <a:cxnSpLocks/>
            <a:stCxn id="4" idx="3"/>
            <a:endCxn id="4" idx="0"/>
          </p:cNvCxnSpPr>
          <p:nvPr/>
        </p:nvCxnSpPr>
        <p:spPr>
          <a:xfrm>
            <a:off x="4617097" y="3552630"/>
            <a:ext cx="2957804" cy="0"/>
          </a:xfrm>
          <a:prstGeom prst="straightConnector1">
            <a:avLst/>
          </a:prstGeom>
          <a:ln>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9217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78ECD-C63D-391A-480F-FB3801D5DE2E}"/>
              </a:ext>
            </a:extLst>
          </p:cNvPr>
          <p:cNvSpPr>
            <a:spLocks noGrp="1"/>
          </p:cNvSpPr>
          <p:nvPr>
            <p:ph type="title"/>
          </p:nvPr>
        </p:nvSpPr>
        <p:spPr/>
        <p:txBody>
          <a:bodyPr/>
          <a:lstStyle/>
          <a:p>
            <a:r>
              <a:rPr lang="en-IN" dirty="0"/>
              <a:t>How the encryption works</a:t>
            </a:r>
          </a:p>
        </p:txBody>
      </p:sp>
      <p:sp>
        <p:nvSpPr>
          <p:cNvPr id="4" name="Hexagon 3">
            <a:extLst>
              <a:ext uri="{FF2B5EF4-FFF2-40B4-BE49-F238E27FC236}">
                <a16:creationId xmlns:a16="http://schemas.microsoft.com/office/drawing/2014/main" id="{828CBC18-DCCC-2361-4767-7C255BCB74CE}"/>
              </a:ext>
            </a:extLst>
          </p:cNvPr>
          <p:cNvSpPr/>
          <p:nvPr/>
        </p:nvSpPr>
        <p:spPr>
          <a:xfrm>
            <a:off x="4617097" y="2297663"/>
            <a:ext cx="2957804" cy="2509934"/>
          </a:xfrm>
          <a:prstGeom prst="hexag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78B6A2DA-EFC0-C9CA-54C0-7D03BF46AF01}"/>
              </a:ext>
            </a:extLst>
          </p:cNvPr>
          <p:cNvSpPr txBox="1"/>
          <p:nvPr/>
        </p:nvSpPr>
        <p:spPr>
          <a:xfrm>
            <a:off x="4952999" y="1875453"/>
            <a:ext cx="466531" cy="369332"/>
          </a:xfrm>
          <a:prstGeom prst="rect">
            <a:avLst/>
          </a:prstGeom>
          <a:noFill/>
        </p:spPr>
        <p:txBody>
          <a:bodyPr wrap="square" rtlCol="0">
            <a:spAutoFit/>
          </a:bodyPr>
          <a:lstStyle/>
          <a:p>
            <a:r>
              <a:rPr lang="en-US" dirty="0">
                <a:solidFill>
                  <a:schemeClr val="bg2"/>
                </a:solidFill>
              </a:rPr>
              <a:t>P</a:t>
            </a:r>
            <a:endParaRPr lang="en-IN" dirty="0"/>
          </a:p>
        </p:txBody>
      </p:sp>
      <p:sp>
        <p:nvSpPr>
          <p:cNvPr id="6" name="TextBox 5">
            <a:extLst>
              <a:ext uri="{FF2B5EF4-FFF2-40B4-BE49-F238E27FC236}">
                <a16:creationId xmlns:a16="http://schemas.microsoft.com/office/drawing/2014/main" id="{84E1EFFC-5A72-F870-4C75-52293132EDC1}"/>
              </a:ext>
            </a:extLst>
          </p:cNvPr>
          <p:cNvSpPr txBox="1"/>
          <p:nvPr/>
        </p:nvSpPr>
        <p:spPr>
          <a:xfrm>
            <a:off x="6924868" y="1875453"/>
            <a:ext cx="466531" cy="369332"/>
          </a:xfrm>
          <a:prstGeom prst="rect">
            <a:avLst/>
          </a:prstGeom>
          <a:noFill/>
        </p:spPr>
        <p:txBody>
          <a:bodyPr wrap="square" rtlCol="0">
            <a:spAutoFit/>
          </a:bodyPr>
          <a:lstStyle/>
          <a:p>
            <a:r>
              <a:rPr lang="en-US" dirty="0">
                <a:solidFill>
                  <a:schemeClr val="bg2"/>
                </a:solidFill>
              </a:rPr>
              <a:t>@</a:t>
            </a:r>
            <a:endParaRPr lang="en-IN" dirty="0"/>
          </a:p>
        </p:txBody>
      </p:sp>
      <p:sp>
        <p:nvSpPr>
          <p:cNvPr id="7" name="TextBox 6">
            <a:extLst>
              <a:ext uri="{FF2B5EF4-FFF2-40B4-BE49-F238E27FC236}">
                <a16:creationId xmlns:a16="http://schemas.microsoft.com/office/drawing/2014/main" id="{0BB2AA9B-6524-74B4-9266-CAAFB41EACF3}"/>
              </a:ext>
            </a:extLst>
          </p:cNvPr>
          <p:cNvSpPr txBox="1"/>
          <p:nvPr/>
        </p:nvSpPr>
        <p:spPr>
          <a:xfrm>
            <a:off x="7621554" y="3365632"/>
            <a:ext cx="466531" cy="369332"/>
          </a:xfrm>
          <a:prstGeom prst="rect">
            <a:avLst/>
          </a:prstGeom>
          <a:noFill/>
        </p:spPr>
        <p:txBody>
          <a:bodyPr wrap="square" rtlCol="0">
            <a:spAutoFit/>
          </a:bodyPr>
          <a:lstStyle/>
          <a:p>
            <a:r>
              <a:rPr lang="en-US" dirty="0">
                <a:solidFill>
                  <a:schemeClr val="bg2"/>
                </a:solidFill>
              </a:rPr>
              <a:t>S</a:t>
            </a:r>
            <a:endParaRPr lang="en-IN" dirty="0"/>
          </a:p>
        </p:txBody>
      </p:sp>
      <p:sp>
        <p:nvSpPr>
          <p:cNvPr id="8" name="TextBox 7">
            <a:extLst>
              <a:ext uri="{FF2B5EF4-FFF2-40B4-BE49-F238E27FC236}">
                <a16:creationId xmlns:a16="http://schemas.microsoft.com/office/drawing/2014/main" id="{D349B36D-9697-F430-A94F-50A40E67C995}"/>
              </a:ext>
            </a:extLst>
          </p:cNvPr>
          <p:cNvSpPr txBox="1"/>
          <p:nvPr/>
        </p:nvSpPr>
        <p:spPr>
          <a:xfrm>
            <a:off x="7027505" y="4860476"/>
            <a:ext cx="466531" cy="369332"/>
          </a:xfrm>
          <a:prstGeom prst="rect">
            <a:avLst/>
          </a:prstGeom>
          <a:noFill/>
        </p:spPr>
        <p:txBody>
          <a:bodyPr wrap="square" rtlCol="0">
            <a:spAutoFit/>
          </a:bodyPr>
          <a:lstStyle/>
          <a:p>
            <a:r>
              <a:rPr lang="en-US" dirty="0">
                <a:solidFill>
                  <a:schemeClr val="bg2"/>
                </a:solidFill>
              </a:rPr>
              <a:t>$</a:t>
            </a:r>
            <a:endParaRPr lang="en-IN" dirty="0"/>
          </a:p>
        </p:txBody>
      </p:sp>
      <p:sp>
        <p:nvSpPr>
          <p:cNvPr id="9" name="TextBox 8">
            <a:extLst>
              <a:ext uri="{FF2B5EF4-FFF2-40B4-BE49-F238E27FC236}">
                <a16:creationId xmlns:a16="http://schemas.microsoft.com/office/drawing/2014/main" id="{F4BCE5D9-14C9-E94D-781D-7DDDFA5BD4D5}"/>
              </a:ext>
            </a:extLst>
          </p:cNvPr>
          <p:cNvSpPr txBox="1"/>
          <p:nvPr/>
        </p:nvSpPr>
        <p:spPr>
          <a:xfrm>
            <a:off x="4952998" y="4860476"/>
            <a:ext cx="466531" cy="369332"/>
          </a:xfrm>
          <a:prstGeom prst="rect">
            <a:avLst/>
          </a:prstGeom>
          <a:noFill/>
        </p:spPr>
        <p:txBody>
          <a:bodyPr wrap="square" rtlCol="0">
            <a:spAutoFit/>
          </a:bodyPr>
          <a:lstStyle/>
          <a:p>
            <a:r>
              <a:rPr lang="en-US" dirty="0">
                <a:solidFill>
                  <a:schemeClr val="bg2"/>
                </a:solidFill>
              </a:rPr>
              <a:t>w</a:t>
            </a:r>
            <a:endParaRPr lang="en-IN" dirty="0"/>
          </a:p>
        </p:txBody>
      </p:sp>
      <p:sp>
        <p:nvSpPr>
          <p:cNvPr id="10" name="TextBox 9">
            <a:extLst>
              <a:ext uri="{FF2B5EF4-FFF2-40B4-BE49-F238E27FC236}">
                <a16:creationId xmlns:a16="http://schemas.microsoft.com/office/drawing/2014/main" id="{47E51F97-A84D-2A3C-F343-D383C86C8BBD}"/>
              </a:ext>
            </a:extLst>
          </p:cNvPr>
          <p:cNvSpPr txBox="1"/>
          <p:nvPr/>
        </p:nvSpPr>
        <p:spPr>
          <a:xfrm>
            <a:off x="4150566" y="3365632"/>
            <a:ext cx="466531" cy="369332"/>
          </a:xfrm>
          <a:prstGeom prst="rect">
            <a:avLst/>
          </a:prstGeom>
          <a:noFill/>
        </p:spPr>
        <p:txBody>
          <a:bodyPr wrap="square" rtlCol="0">
            <a:spAutoFit/>
          </a:bodyPr>
          <a:lstStyle/>
          <a:p>
            <a:r>
              <a:rPr lang="en-US" dirty="0">
                <a:solidFill>
                  <a:schemeClr val="bg2"/>
                </a:solidFill>
              </a:rPr>
              <a:t>0</a:t>
            </a:r>
            <a:endParaRPr lang="en-IN" dirty="0"/>
          </a:p>
        </p:txBody>
      </p:sp>
      <p:cxnSp>
        <p:nvCxnSpPr>
          <p:cNvPr id="12" name="Straight Arrow Connector 11">
            <a:extLst>
              <a:ext uri="{FF2B5EF4-FFF2-40B4-BE49-F238E27FC236}">
                <a16:creationId xmlns:a16="http://schemas.microsoft.com/office/drawing/2014/main" id="{07075985-1867-9BA9-C9D5-70A11158EB92}"/>
              </a:ext>
            </a:extLst>
          </p:cNvPr>
          <p:cNvCxnSpPr>
            <a:cxnSpLocks/>
            <a:stCxn id="4" idx="4"/>
            <a:endCxn id="4" idx="1"/>
          </p:cNvCxnSpPr>
          <p:nvPr/>
        </p:nvCxnSpPr>
        <p:spPr>
          <a:xfrm>
            <a:off x="5244581" y="2297664"/>
            <a:ext cx="1702837" cy="2509932"/>
          </a:xfrm>
          <a:prstGeom prst="straightConnector1">
            <a:avLst/>
          </a:prstGeom>
          <a:ln>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7404CF5-5406-7AB1-F57E-42EE5C1BE99C}"/>
              </a:ext>
            </a:extLst>
          </p:cNvPr>
          <p:cNvCxnSpPr>
            <a:cxnSpLocks/>
            <a:stCxn id="4" idx="2"/>
            <a:endCxn id="4" idx="5"/>
          </p:cNvCxnSpPr>
          <p:nvPr/>
        </p:nvCxnSpPr>
        <p:spPr>
          <a:xfrm flipV="1">
            <a:off x="5244581" y="2297664"/>
            <a:ext cx="1702837" cy="2509932"/>
          </a:xfrm>
          <a:prstGeom prst="straightConnector1">
            <a:avLst/>
          </a:prstGeom>
          <a:ln>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0D1F6ED-E0C1-4FA8-DC98-C33135561E8F}"/>
              </a:ext>
            </a:extLst>
          </p:cNvPr>
          <p:cNvCxnSpPr>
            <a:cxnSpLocks/>
            <a:stCxn id="4" idx="3"/>
            <a:endCxn id="4" idx="0"/>
          </p:cNvCxnSpPr>
          <p:nvPr/>
        </p:nvCxnSpPr>
        <p:spPr>
          <a:xfrm>
            <a:off x="4617097" y="3552630"/>
            <a:ext cx="2957804" cy="0"/>
          </a:xfrm>
          <a:prstGeom prst="straightConnector1">
            <a:avLst/>
          </a:prstGeom>
          <a:ln>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656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7"/>
                                        </p:tgtEl>
                                      </p:cBhvr>
                                    </p:animEffect>
                                    <p:set>
                                      <p:cBhvr>
                                        <p:cTn id="17"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78ECD-C63D-391A-480F-FB3801D5DE2E}"/>
              </a:ext>
            </a:extLst>
          </p:cNvPr>
          <p:cNvSpPr>
            <a:spLocks noGrp="1"/>
          </p:cNvSpPr>
          <p:nvPr>
            <p:ph type="title"/>
          </p:nvPr>
        </p:nvSpPr>
        <p:spPr/>
        <p:txBody>
          <a:bodyPr/>
          <a:lstStyle/>
          <a:p>
            <a:r>
              <a:rPr lang="en-IN" dirty="0"/>
              <a:t>How the encryption works</a:t>
            </a:r>
          </a:p>
        </p:txBody>
      </p:sp>
      <p:sp>
        <p:nvSpPr>
          <p:cNvPr id="4" name="Hexagon 3">
            <a:extLst>
              <a:ext uri="{FF2B5EF4-FFF2-40B4-BE49-F238E27FC236}">
                <a16:creationId xmlns:a16="http://schemas.microsoft.com/office/drawing/2014/main" id="{828CBC18-DCCC-2361-4767-7C255BCB74CE}"/>
              </a:ext>
            </a:extLst>
          </p:cNvPr>
          <p:cNvSpPr/>
          <p:nvPr/>
        </p:nvSpPr>
        <p:spPr>
          <a:xfrm>
            <a:off x="4617098" y="2252944"/>
            <a:ext cx="2957804" cy="2509934"/>
          </a:xfrm>
          <a:prstGeom prst="hexag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78B6A2DA-EFC0-C9CA-54C0-7D03BF46AF01}"/>
              </a:ext>
            </a:extLst>
          </p:cNvPr>
          <p:cNvSpPr txBox="1"/>
          <p:nvPr/>
        </p:nvSpPr>
        <p:spPr>
          <a:xfrm>
            <a:off x="4952998" y="1883612"/>
            <a:ext cx="466531" cy="369332"/>
          </a:xfrm>
          <a:prstGeom prst="rect">
            <a:avLst/>
          </a:prstGeom>
          <a:noFill/>
        </p:spPr>
        <p:txBody>
          <a:bodyPr wrap="square" rtlCol="0">
            <a:spAutoFit/>
          </a:bodyPr>
          <a:lstStyle/>
          <a:p>
            <a:r>
              <a:rPr lang="en-US" dirty="0">
                <a:solidFill>
                  <a:schemeClr val="bg2"/>
                </a:solidFill>
              </a:rPr>
              <a:t>P</a:t>
            </a:r>
            <a:endParaRPr lang="en-IN" dirty="0"/>
          </a:p>
        </p:txBody>
      </p:sp>
      <p:sp>
        <p:nvSpPr>
          <p:cNvPr id="6" name="TextBox 5">
            <a:extLst>
              <a:ext uri="{FF2B5EF4-FFF2-40B4-BE49-F238E27FC236}">
                <a16:creationId xmlns:a16="http://schemas.microsoft.com/office/drawing/2014/main" id="{84E1EFFC-5A72-F870-4C75-52293132EDC1}"/>
              </a:ext>
            </a:extLst>
          </p:cNvPr>
          <p:cNvSpPr txBox="1"/>
          <p:nvPr/>
        </p:nvSpPr>
        <p:spPr>
          <a:xfrm>
            <a:off x="6924869" y="1830734"/>
            <a:ext cx="466531" cy="369332"/>
          </a:xfrm>
          <a:prstGeom prst="rect">
            <a:avLst/>
          </a:prstGeom>
          <a:noFill/>
        </p:spPr>
        <p:txBody>
          <a:bodyPr wrap="square" rtlCol="0">
            <a:spAutoFit/>
          </a:bodyPr>
          <a:lstStyle/>
          <a:p>
            <a:r>
              <a:rPr lang="en-US" dirty="0">
                <a:solidFill>
                  <a:schemeClr val="bg2"/>
                </a:solidFill>
              </a:rPr>
              <a:t>@</a:t>
            </a:r>
            <a:endParaRPr lang="en-IN" dirty="0"/>
          </a:p>
        </p:txBody>
      </p:sp>
      <p:sp>
        <p:nvSpPr>
          <p:cNvPr id="7" name="TextBox 6">
            <a:extLst>
              <a:ext uri="{FF2B5EF4-FFF2-40B4-BE49-F238E27FC236}">
                <a16:creationId xmlns:a16="http://schemas.microsoft.com/office/drawing/2014/main" id="{0BB2AA9B-6524-74B4-9266-CAAFB41EACF3}"/>
              </a:ext>
            </a:extLst>
          </p:cNvPr>
          <p:cNvSpPr txBox="1"/>
          <p:nvPr/>
        </p:nvSpPr>
        <p:spPr>
          <a:xfrm>
            <a:off x="7621555" y="3320913"/>
            <a:ext cx="466531" cy="369332"/>
          </a:xfrm>
          <a:prstGeom prst="rect">
            <a:avLst/>
          </a:prstGeom>
          <a:noFill/>
        </p:spPr>
        <p:txBody>
          <a:bodyPr wrap="square" rtlCol="0">
            <a:spAutoFit/>
          </a:bodyPr>
          <a:lstStyle/>
          <a:p>
            <a:r>
              <a:rPr lang="en-US" dirty="0">
                <a:solidFill>
                  <a:schemeClr val="bg2"/>
                </a:solidFill>
              </a:rPr>
              <a:t>S</a:t>
            </a:r>
            <a:endParaRPr lang="en-IN" dirty="0"/>
          </a:p>
        </p:txBody>
      </p:sp>
      <p:sp>
        <p:nvSpPr>
          <p:cNvPr id="8" name="TextBox 7">
            <a:extLst>
              <a:ext uri="{FF2B5EF4-FFF2-40B4-BE49-F238E27FC236}">
                <a16:creationId xmlns:a16="http://schemas.microsoft.com/office/drawing/2014/main" id="{D349B36D-9697-F430-A94F-50A40E67C995}"/>
              </a:ext>
            </a:extLst>
          </p:cNvPr>
          <p:cNvSpPr txBox="1"/>
          <p:nvPr/>
        </p:nvSpPr>
        <p:spPr>
          <a:xfrm>
            <a:off x="7027506" y="4815757"/>
            <a:ext cx="466531" cy="369332"/>
          </a:xfrm>
          <a:prstGeom prst="rect">
            <a:avLst/>
          </a:prstGeom>
          <a:noFill/>
        </p:spPr>
        <p:txBody>
          <a:bodyPr wrap="square" rtlCol="0">
            <a:spAutoFit/>
          </a:bodyPr>
          <a:lstStyle/>
          <a:p>
            <a:r>
              <a:rPr lang="en-US" dirty="0">
                <a:solidFill>
                  <a:schemeClr val="bg2"/>
                </a:solidFill>
              </a:rPr>
              <a:t>$</a:t>
            </a:r>
            <a:endParaRPr lang="en-IN" dirty="0"/>
          </a:p>
        </p:txBody>
      </p:sp>
      <p:sp>
        <p:nvSpPr>
          <p:cNvPr id="9" name="TextBox 8">
            <a:extLst>
              <a:ext uri="{FF2B5EF4-FFF2-40B4-BE49-F238E27FC236}">
                <a16:creationId xmlns:a16="http://schemas.microsoft.com/office/drawing/2014/main" id="{F4BCE5D9-14C9-E94D-781D-7DDDFA5BD4D5}"/>
              </a:ext>
            </a:extLst>
          </p:cNvPr>
          <p:cNvSpPr txBox="1"/>
          <p:nvPr/>
        </p:nvSpPr>
        <p:spPr>
          <a:xfrm>
            <a:off x="4952999" y="4815757"/>
            <a:ext cx="466531" cy="369332"/>
          </a:xfrm>
          <a:prstGeom prst="rect">
            <a:avLst/>
          </a:prstGeom>
          <a:noFill/>
        </p:spPr>
        <p:txBody>
          <a:bodyPr wrap="square" rtlCol="0">
            <a:spAutoFit/>
          </a:bodyPr>
          <a:lstStyle/>
          <a:p>
            <a:r>
              <a:rPr lang="en-US" dirty="0">
                <a:solidFill>
                  <a:schemeClr val="bg2"/>
                </a:solidFill>
              </a:rPr>
              <a:t>w</a:t>
            </a:r>
            <a:endParaRPr lang="en-IN" dirty="0"/>
          </a:p>
        </p:txBody>
      </p:sp>
      <p:sp>
        <p:nvSpPr>
          <p:cNvPr id="10" name="TextBox 9">
            <a:extLst>
              <a:ext uri="{FF2B5EF4-FFF2-40B4-BE49-F238E27FC236}">
                <a16:creationId xmlns:a16="http://schemas.microsoft.com/office/drawing/2014/main" id="{47E51F97-A84D-2A3C-F343-D383C86C8BBD}"/>
              </a:ext>
            </a:extLst>
          </p:cNvPr>
          <p:cNvSpPr txBox="1"/>
          <p:nvPr/>
        </p:nvSpPr>
        <p:spPr>
          <a:xfrm>
            <a:off x="4150567" y="3320913"/>
            <a:ext cx="466531" cy="369332"/>
          </a:xfrm>
          <a:prstGeom prst="rect">
            <a:avLst/>
          </a:prstGeom>
          <a:noFill/>
        </p:spPr>
        <p:txBody>
          <a:bodyPr wrap="square" rtlCol="0">
            <a:spAutoFit/>
          </a:bodyPr>
          <a:lstStyle/>
          <a:p>
            <a:r>
              <a:rPr lang="en-US" dirty="0">
                <a:solidFill>
                  <a:schemeClr val="bg2"/>
                </a:solidFill>
              </a:rPr>
              <a:t>0</a:t>
            </a:r>
            <a:endParaRPr lang="en-IN" dirty="0"/>
          </a:p>
        </p:txBody>
      </p:sp>
    </p:spTree>
    <p:extLst>
      <p:ext uri="{BB962C8B-B14F-4D97-AF65-F5344CB8AC3E}">
        <p14:creationId xmlns:p14="http://schemas.microsoft.com/office/powerpoint/2010/main" val="1829367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6.25E-7 -3.7037E-7 L 0.17018 0.43542 " pathEditMode="relative" rAng="0" ptsTypes="AA">
                                      <p:cBhvr>
                                        <p:cTn id="6" dur="1000" fill="hold"/>
                                        <p:tgtEl>
                                          <p:spTgt spid="5"/>
                                        </p:tgtEl>
                                        <p:attrNameLst>
                                          <p:attrName>ppt_x</p:attrName>
                                          <p:attrName>ppt_y</p:attrName>
                                        </p:attrNameLst>
                                      </p:cBhvr>
                                      <p:rCtr x="8503" y="21759"/>
                                    </p:animMotion>
                                  </p:childTnLst>
                                </p:cTn>
                              </p:par>
                              <p:par>
                                <p:cTn id="7" presetID="42" presetClass="path" presetSubtype="0" accel="50000" decel="50000" fill="hold" grpId="0" nodeType="withEffect">
                                  <p:stCondLst>
                                    <p:cond delay="0"/>
                                  </p:stCondLst>
                                  <p:childTnLst>
                                    <p:animMotion origin="layout" path="M -2.91667E-6 3.33333E-6 L -0.17018 -0.43542 " pathEditMode="relative" rAng="0" ptsTypes="AA">
                                      <p:cBhvr>
                                        <p:cTn id="8" dur="1000" fill="hold"/>
                                        <p:tgtEl>
                                          <p:spTgt spid="8"/>
                                        </p:tgtEl>
                                        <p:attrNameLst>
                                          <p:attrName>ppt_x</p:attrName>
                                          <p:attrName>ppt_y</p:attrName>
                                        </p:attrNameLst>
                                      </p:cBhvr>
                                      <p:rCtr x="-8516" y="-21782"/>
                                    </p:animMotion>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grpId="0" nodeType="clickEffect">
                                  <p:stCondLst>
                                    <p:cond delay="0"/>
                                  </p:stCondLst>
                                  <p:childTnLst>
                                    <p:animMotion origin="layout" path="M 6.25E-7 0 L -0.16484 0.43171 " pathEditMode="relative" rAng="0" ptsTypes="AA">
                                      <p:cBhvr>
                                        <p:cTn id="12" dur="1000" fill="hold"/>
                                        <p:tgtEl>
                                          <p:spTgt spid="6"/>
                                        </p:tgtEl>
                                        <p:attrNameLst>
                                          <p:attrName>ppt_x</p:attrName>
                                          <p:attrName>ppt_y</p:attrName>
                                        </p:attrNameLst>
                                      </p:cBhvr>
                                      <p:rCtr x="-8242" y="21574"/>
                                    </p:animMotion>
                                  </p:childTnLst>
                                </p:cTn>
                              </p:par>
                              <p:par>
                                <p:cTn id="13" presetID="42" presetClass="path" presetSubtype="0" accel="50000" decel="50000" fill="hold" grpId="0" nodeType="withEffect">
                                  <p:stCondLst>
                                    <p:cond delay="0"/>
                                  </p:stCondLst>
                                  <p:childTnLst>
                                    <p:animMotion origin="layout" path="M -6.25E-7 3.33333E-6 L 0.16185 -0.43542 " pathEditMode="relative" rAng="0" ptsTypes="AA">
                                      <p:cBhvr>
                                        <p:cTn id="14" dur="1000" fill="hold"/>
                                        <p:tgtEl>
                                          <p:spTgt spid="9"/>
                                        </p:tgtEl>
                                        <p:attrNameLst>
                                          <p:attrName>ppt_x</p:attrName>
                                          <p:attrName>ppt_y</p:attrName>
                                        </p:attrNameLst>
                                      </p:cBhvr>
                                      <p:rCtr x="8086" y="-21782"/>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0" nodeType="clickEffect">
                                  <p:stCondLst>
                                    <p:cond delay="0"/>
                                  </p:stCondLst>
                                  <p:childTnLst>
                                    <p:animMotion origin="layout" path="M -8.33333E-7 -1.11111E-6 L -0.2862 -0.00185 " pathEditMode="relative" rAng="0" ptsTypes="AA">
                                      <p:cBhvr>
                                        <p:cTn id="18" dur="1000" fill="hold"/>
                                        <p:tgtEl>
                                          <p:spTgt spid="7"/>
                                        </p:tgtEl>
                                        <p:attrNameLst>
                                          <p:attrName>ppt_x</p:attrName>
                                          <p:attrName>ppt_y</p:attrName>
                                        </p:attrNameLst>
                                      </p:cBhvr>
                                      <p:rCtr x="-14310" y="-93"/>
                                    </p:animMotion>
                                  </p:childTnLst>
                                </p:cTn>
                              </p:par>
                              <p:par>
                                <p:cTn id="19" presetID="42" presetClass="path" presetSubtype="0" accel="50000" decel="50000" fill="hold" grpId="0" nodeType="withEffect">
                                  <p:stCondLst>
                                    <p:cond delay="0"/>
                                  </p:stCondLst>
                                  <p:childTnLst>
                                    <p:animMotion origin="layout" path="M 4.79167E-6 -1.11111E-6 L 0.28463 -1.11111E-6 " pathEditMode="relative" rAng="0" ptsTypes="AA">
                                      <p:cBhvr>
                                        <p:cTn id="20" dur="1000" fill="hold"/>
                                        <p:tgtEl>
                                          <p:spTgt spid="10"/>
                                        </p:tgtEl>
                                        <p:attrNameLst>
                                          <p:attrName>ppt_x</p:attrName>
                                          <p:attrName>ppt_y</p:attrName>
                                        </p:attrNameLst>
                                      </p:cBhvr>
                                      <p:rCtr x="142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78ECD-C63D-391A-480F-FB3801D5DE2E}"/>
              </a:ext>
            </a:extLst>
          </p:cNvPr>
          <p:cNvSpPr>
            <a:spLocks noGrp="1"/>
          </p:cNvSpPr>
          <p:nvPr>
            <p:ph type="title"/>
          </p:nvPr>
        </p:nvSpPr>
        <p:spPr/>
        <p:txBody>
          <a:bodyPr/>
          <a:lstStyle/>
          <a:p>
            <a:r>
              <a:rPr lang="en-IN" dirty="0"/>
              <a:t>How the encryption works</a:t>
            </a:r>
          </a:p>
        </p:txBody>
      </p:sp>
      <p:grpSp>
        <p:nvGrpSpPr>
          <p:cNvPr id="3" name="Group 2">
            <a:extLst>
              <a:ext uri="{FF2B5EF4-FFF2-40B4-BE49-F238E27FC236}">
                <a16:creationId xmlns:a16="http://schemas.microsoft.com/office/drawing/2014/main" id="{78481196-8524-8AC5-8727-BAD49E091AAF}"/>
              </a:ext>
            </a:extLst>
          </p:cNvPr>
          <p:cNvGrpSpPr/>
          <p:nvPr/>
        </p:nvGrpSpPr>
        <p:grpSpPr>
          <a:xfrm>
            <a:off x="4215881" y="1883612"/>
            <a:ext cx="3825552" cy="3301477"/>
            <a:chOff x="4215881" y="1883612"/>
            <a:chExt cx="3825552" cy="3301477"/>
          </a:xfrm>
        </p:grpSpPr>
        <p:sp>
          <p:nvSpPr>
            <p:cNvPr id="4" name="Hexagon 3">
              <a:extLst>
                <a:ext uri="{FF2B5EF4-FFF2-40B4-BE49-F238E27FC236}">
                  <a16:creationId xmlns:a16="http://schemas.microsoft.com/office/drawing/2014/main" id="{828CBC18-DCCC-2361-4767-7C255BCB74CE}"/>
                </a:ext>
              </a:extLst>
            </p:cNvPr>
            <p:cNvSpPr/>
            <p:nvPr/>
          </p:nvSpPr>
          <p:spPr>
            <a:xfrm>
              <a:off x="4617098" y="2252944"/>
              <a:ext cx="2957804" cy="2509934"/>
            </a:xfrm>
            <a:prstGeom prst="hexag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78B6A2DA-EFC0-C9CA-54C0-7D03BF46AF01}"/>
                </a:ext>
              </a:extLst>
            </p:cNvPr>
            <p:cNvSpPr txBox="1"/>
            <p:nvPr/>
          </p:nvSpPr>
          <p:spPr>
            <a:xfrm>
              <a:off x="6924869" y="4815757"/>
              <a:ext cx="466531" cy="369332"/>
            </a:xfrm>
            <a:prstGeom prst="rect">
              <a:avLst/>
            </a:prstGeom>
            <a:noFill/>
          </p:spPr>
          <p:txBody>
            <a:bodyPr wrap="square" rtlCol="0">
              <a:spAutoFit/>
            </a:bodyPr>
            <a:lstStyle/>
            <a:p>
              <a:r>
                <a:rPr lang="en-US" dirty="0">
                  <a:solidFill>
                    <a:schemeClr val="bg2"/>
                  </a:solidFill>
                </a:rPr>
                <a:t>P</a:t>
              </a:r>
              <a:endParaRPr lang="en-IN" dirty="0"/>
            </a:p>
          </p:txBody>
        </p:sp>
        <p:sp>
          <p:nvSpPr>
            <p:cNvPr id="6" name="TextBox 5">
              <a:extLst>
                <a:ext uri="{FF2B5EF4-FFF2-40B4-BE49-F238E27FC236}">
                  <a16:creationId xmlns:a16="http://schemas.microsoft.com/office/drawing/2014/main" id="{84E1EFFC-5A72-F870-4C75-52293132EDC1}"/>
                </a:ext>
              </a:extLst>
            </p:cNvPr>
            <p:cNvSpPr txBox="1"/>
            <p:nvPr/>
          </p:nvSpPr>
          <p:spPr>
            <a:xfrm>
              <a:off x="4982545" y="4767517"/>
              <a:ext cx="466531" cy="369332"/>
            </a:xfrm>
            <a:prstGeom prst="rect">
              <a:avLst/>
            </a:prstGeom>
            <a:noFill/>
          </p:spPr>
          <p:txBody>
            <a:bodyPr wrap="square" rtlCol="0">
              <a:spAutoFit/>
            </a:bodyPr>
            <a:lstStyle/>
            <a:p>
              <a:r>
                <a:rPr lang="en-US" dirty="0">
                  <a:solidFill>
                    <a:schemeClr val="bg2"/>
                  </a:solidFill>
                </a:rPr>
                <a:t>@</a:t>
              </a:r>
              <a:endParaRPr lang="en-IN" dirty="0"/>
            </a:p>
          </p:txBody>
        </p:sp>
        <p:sp>
          <p:nvSpPr>
            <p:cNvPr id="7" name="TextBox 6">
              <a:extLst>
                <a:ext uri="{FF2B5EF4-FFF2-40B4-BE49-F238E27FC236}">
                  <a16:creationId xmlns:a16="http://schemas.microsoft.com/office/drawing/2014/main" id="{0BB2AA9B-6524-74B4-9266-CAAFB41EACF3}"/>
                </a:ext>
              </a:extLst>
            </p:cNvPr>
            <p:cNvSpPr txBox="1"/>
            <p:nvPr/>
          </p:nvSpPr>
          <p:spPr>
            <a:xfrm>
              <a:off x="4215881" y="3310797"/>
              <a:ext cx="466531" cy="369332"/>
            </a:xfrm>
            <a:prstGeom prst="rect">
              <a:avLst/>
            </a:prstGeom>
            <a:noFill/>
          </p:spPr>
          <p:txBody>
            <a:bodyPr wrap="square" rtlCol="0">
              <a:spAutoFit/>
            </a:bodyPr>
            <a:lstStyle/>
            <a:p>
              <a:r>
                <a:rPr lang="en-US" dirty="0">
                  <a:solidFill>
                    <a:schemeClr val="bg2"/>
                  </a:solidFill>
                </a:rPr>
                <a:t>S</a:t>
              </a:r>
              <a:endParaRPr lang="en-IN" dirty="0"/>
            </a:p>
          </p:txBody>
        </p:sp>
        <p:sp>
          <p:nvSpPr>
            <p:cNvPr id="8" name="TextBox 7">
              <a:extLst>
                <a:ext uri="{FF2B5EF4-FFF2-40B4-BE49-F238E27FC236}">
                  <a16:creationId xmlns:a16="http://schemas.microsoft.com/office/drawing/2014/main" id="{D349B36D-9697-F430-A94F-50A40E67C995}"/>
                </a:ext>
              </a:extLst>
            </p:cNvPr>
            <p:cNvSpPr txBox="1"/>
            <p:nvPr/>
          </p:nvSpPr>
          <p:spPr>
            <a:xfrm>
              <a:off x="4982546" y="1883612"/>
              <a:ext cx="466531" cy="369332"/>
            </a:xfrm>
            <a:prstGeom prst="rect">
              <a:avLst/>
            </a:prstGeom>
            <a:noFill/>
          </p:spPr>
          <p:txBody>
            <a:bodyPr wrap="square" rtlCol="0">
              <a:spAutoFit/>
            </a:bodyPr>
            <a:lstStyle/>
            <a:p>
              <a:r>
                <a:rPr lang="en-US" dirty="0">
                  <a:solidFill>
                    <a:schemeClr val="bg2"/>
                  </a:solidFill>
                </a:rPr>
                <a:t>$</a:t>
              </a:r>
              <a:endParaRPr lang="en-IN" dirty="0"/>
            </a:p>
          </p:txBody>
        </p:sp>
        <p:sp>
          <p:nvSpPr>
            <p:cNvPr id="9" name="TextBox 8">
              <a:extLst>
                <a:ext uri="{FF2B5EF4-FFF2-40B4-BE49-F238E27FC236}">
                  <a16:creationId xmlns:a16="http://schemas.microsoft.com/office/drawing/2014/main" id="{F4BCE5D9-14C9-E94D-781D-7DDDFA5BD4D5}"/>
                </a:ext>
              </a:extLst>
            </p:cNvPr>
            <p:cNvSpPr txBox="1"/>
            <p:nvPr/>
          </p:nvSpPr>
          <p:spPr>
            <a:xfrm>
              <a:off x="6847115" y="1883612"/>
              <a:ext cx="466531" cy="369332"/>
            </a:xfrm>
            <a:prstGeom prst="rect">
              <a:avLst/>
            </a:prstGeom>
            <a:noFill/>
          </p:spPr>
          <p:txBody>
            <a:bodyPr wrap="square" rtlCol="0">
              <a:spAutoFit/>
            </a:bodyPr>
            <a:lstStyle/>
            <a:p>
              <a:r>
                <a:rPr lang="en-US" dirty="0">
                  <a:solidFill>
                    <a:schemeClr val="bg2"/>
                  </a:solidFill>
                </a:rPr>
                <a:t>w</a:t>
              </a:r>
              <a:endParaRPr lang="en-IN" dirty="0"/>
            </a:p>
          </p:txBody>
        </p:sp>
        <p:sp>
          <p:nvSpPr>
            <p:cNvPr id="10" name="TextBox 9">
              <a:extLst>
                <a:ext uri="{FF2B5EF4-FFF2-40B4-BE49-F238E27FC236}">
                  <a16:creationId xmlns:a16="http://schemas.microsoft.com/office/drawing/2014/main" id="{47E51F97-A84D-2A3C-F343-D383C86C8BBD}"/>
                </a:ext>
              </a:extLst>
            </p:cNvPr>
            <p:cNvSpPr txBox="1"/>
            <p:nvPr/>
          </p:nvSpPr>
          <p:spPr>
            <a:xfrm>
              <a:off x="7574902" y="3310797"/>
              <a:ext cx="466531" cy="369332"/>
            </a:xfrm>
            <a:prstGeom prst="rect">
              <a:avLst/>
            </a:prstGeom>
            <a:noFill/>
          </p:spPr>
          <p:txBody>
            <a:bodyPr wrap="square" rtlCol="0">
              <a:spAutoFit/>
            </a:bodyPr>
            <a:lstStyle/>
            <a:p>
              <a:r>
                <a:rPr lang="en-US" dirty="0">
                  <a:solidFill>
                    <a:schemeClr val="bg2"/>
                  </a:solidFill>
                </a:rPr>
                <a:t>0</a:t>
              </a:r>
              <a:endParaRPr lang="en-IN" dirty="0"/>
            </a:p>
          </p:txBody>
        </p:sp>
      </p:grpSp>
    </p:spTree>
    <p:extLst>
      <p:ext uri="{BB962C8B-B14F-4D97-AF65-F5344CB8AC3E}">
        <p14:creationId xmlns:p14="http://schemas.microsoft.com/office/powerpoint/2010/main" val="3262388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1615 -0.00278 L -0.3013 -0.00371 " pathEditMode="relative" rAng="0" ptsTypes="AA">
                                      <p:cBhvr>
                                        <p:cTn id="6" dur="1000" fill="hold"/>
                                        <p:tgtEl>
                                          <p:spTgt spid="3"/>
                                        </p:tgtEl>
                                        <p:attrNameLst>
                                          <p:attrName>ppt_x</p:attrName>
                                          <p:attrName>ppt_y</p:attrName>
                                        </p:attrNameLst>
                                      </p:cBhvr>
                                      <p:rCtr x="-1587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78ECD-C63D-391A-480F-FB3801D5DE2E}"/>
              </a:ext>
            </a:extLst>
          </p:cNvPr>
          <p:cNvSpPr>
            <a:spLocks noGrp="1"/>
          </p:cNvSpPr>
          <p:nvPr>
            <p:ph type="title"/>
          </p:nvPr>
        </p:nvSpPr>
        <p:spPr/>
        <p:txBody>
          <a:bodyPr/>
          <a:lstStyle/>
          <a:p>
            <a:r>
              <a:rPr lang="en-IN" dirty="0"/>
              <a:t>How the encryption works</a:t>
            </a:r>
          </a:p>
        </p:txBody>
      </p:sp>
      <p:sp>
        <p:nvSpPr>
          <p:cNvPr id="4" name="Hexagon 3">
            <a:extLst>
              <a:ext uri="{FF2B5EF4-FFF2-40B4-BE49-F238E27FC236}">
                <a16:creationId xmlns:a16="http://schemas.microsoft.com/office/drawing/2014/main" id="{828CBC18-DCCC-2361-4767-7C255BCB74CE}"/>
              </a:ext>
            </a:extLst>
          </p:cNvPr>
          <p:cNvSpPr/>
          <p:nvPr/>
        </p:nvSpPr>
        <p:spPr>
          <a:xfrm>
            <a:off x="972452" y="2243983"/>
            <a:ext cx="2957804" cy="2509934"/>
          </a:xfrm>
          <a:prstGeom prst="hexag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78B6A2DA-EFC0-C9CA-54C0-7D03BF46AF01}"/>
              </a:ext>
            </a:extLst>
          </p:cNvPr>
          <p:cNvSpPr txBox="1"/>
          <p:nvPr/>
        </p:nvSpPr>
        <p:spPr>
          <a:xfrm>
            <a:off x="3280223" y="4806796"/>
            <a:ext cx="466531" cy="369332"/>
          </a:xfrm>
          <a:prstGeom prst="rect">
            <a:avLst/>
          </a:prstGeom>
          <a:noFill/>
        </p:spPr>
        <p:txBody>
          <a:bodyPr wrap="square" rtlCol="0">
            <a:spAutoFit/>
          </a:bodyPr>
          <a:lstStyle/>
          <a:p>
            <a:r>
              <a:rPr lang="en-US" dirty="0">
                <a:solidFill>
                  <a:schemeClr val="bg2"/>
                </a:solidFill>
              </a:rPr>
              <a:t>P</a:t>
            </a:r>
            <a:endParaRPr lang="en-IN" dirty="0"/>
          </a:p>
        </p:txBody>
      </p:sp>
      <p:sp>
        <p:nvSpPr>
          <p:cNvPr id="6" name="TextBox 5">
            <a:extLst>
              <a:ext uri="{FF2B5EF4-FFF2-40B4-BE49-F238E27FC236}">
                <a16:creationId xmlns:a16="http://schemas.microsoft.com/office/drawing/2014/main" id="{84E1EFFC-5A72-F870-4C75-52293132EDC1}"/>
              </a:ext>
            </a:extLst>
          </p:cNvPr>
          <p:cNvSpPr txBox="1"/>
          <p:nvPr/>
        </p:nvSpPr>
        <p:spPr>
          <a:xfrm>
            <a:off x="1337899" y="4758556"/>
            <a:ext cx="466531" cy="369332"/>
          </a:xfrm>
          <a:prstGeom prst="rect">
            <a:avLst/>
          </a:prstGeom>
          <a:noFill/>
        </p:spPr>
        <p:txBody>
          <a:bodyPr wrap="square" rtlCol="0">
            <a:spAutoFit/>
          </a:bodyPr>
          <a:lstStyle/>
          <a:p>
            <a:r>
              <a:rPr lang="en-US" dirty="0">
                <a:solidFill>
                  <a:schemeClr val="bg2"/>
                </a:solidFill>
              </a:rPr>
              <a:t>@</a:t>
            </a:r>
            <a:endParaRPr lang="en-IN" dirty="0"/>
          </a:p>
        </p:txBody>
      </p:sp>
      <p:sp>
        <p:nvSpPr>
          <p:cNvPr id="7" name="TextBox 6">
            <a:extLst>
              <a:ext uri="{FF2B5EF4-FFF2-40B4-BE49-F238E27FC236}">
                <a16:creationId xmlns:a16="http://schemas.microsoft.com/office/drawing/2014/main" id="{0BB2AA9B-6524-74B4-9266-CAAFB41EACF3}"/>
              </a:ext>
            </a:extLst>
          </p:cNvPr>
          <p:cNvSpPr txBox="1"/>
          <p:nvPr/>
        </p:nvSpPr>
        <p:spPr>
          <a:xfrm>
            <a:off x="571235" y="3301836"/>
            <a:ext cx="466531" cy="369332"/>
          </a:xfrm>
          <a:prstGeom prst="rect">
            <a:avLst/>
          </a:prstGeom>
          <a:noFill/>
        </p:spPr>
        <p:txBody>
          <a:bodyPr wrap="square" rtlCol="0">
            <a:spAutoFit/>
          </a:bodyPr>
          <a:lstStyle/>
          <a:p>
            <a:r>
              <a:rPr lang="en-US" dirty="0">
                <a:solidFill>
                  <a:schemeClr val="bg2"/>
                </a:solidFill>
              </a:rPr>
              <a:t>S</a:t>
            </a:r>
            <a:endParaRPr lang="en-IN" dirty="0"/>
          </a:p>
        </p:txBody>
      </p:sp>
      <p:sp>
        <p:nvSpPr>
          <p:cNvPr id="8" name="TextBox 7">
            <a:extLst>
              <a:ext uri="{FF2B5EF4-FFF2-40B4-BE49-F238E27FC236}">
                <a16:creationId xmlns:a16="http://schemas.microsoft.com/office/drawing/2014/main" id="{D349B36D-9697-F430-A94F-50A40E67C995}"/>
              </a:ext>
            </a:extLst>
          </p:cNvPr>
          <p:cNvSpPr txBox="1"/>
          <p:nvPr/>
        </p:nvSpPr>
        <p:spPr>
          <a:xfrm>
            <a:off x="1337900" y="1874651"/>
            <a:ext cx="466531" cy="369332"/>
          </a:xfrm>
          <a:prstGeom prst="rect">
            <a:avLst/>
          </a:prstGeom>
          <a:noFill/>
        </p:spPr>
        <p:txBody>
          <a:bodyPr wrap="square" rtlCol="0">
            <a:spAutoFit/>
          </a:bodyPr>
          <a:lstStyle/>
          <a:p>
            <a:r>
              <a:rPr lang="en-US" dirty="0">
                <a:solidFill>
                  <a:schemeClr val="bg2"/>
                </a:solidFill>
              </a:rPr>
              <a:t>$</a:t>
            </a:r>
            <a:endParaRPr lang="en-IN" dirty="0"/>
          </a:p>
        </p:txBody>
      </p:sp>
      <p:sp>
        <p:nvSpPr>
          <p:cNvPr id="9" name="TextBox 8">
            <a:extLst>
              <a:ext uri="{FF2B5EF4-FFF2-40B4-BE49-F238E27FC236}">
                <a16:creationId xmlns:a16="http://schemas.microsoft.com/office/drawing/2014/main" id="{F4BCE5D9-14C9-E94D-781D-7DDDFA5BD4D5}"/>
              </a:ext>
            </a:extLst>
          </p:cNvPr>
          <p:cNvSpPr txBox="1"/>
          <p:nvPr/>
        </p:nvSpPr>
        <p:spPr>
          <a:xfrm>
            <a:off x="3202469" y="1874651"/>
            <a:ext cx="466531" cy="369332"/>
          </a:xfrm>
          <a:prstGeom prst="rect">
            <a:avLst/>
          </a:prstGeom>
          <a:noFill/>
        </p:spPr>
        <p:txBody>
          <a:bodyPr wrap="square" rtlCol="0">
            <a:spAutoFit/>
          </a:bodyPr>
          <a:lstStyle/>
          <a:p>
            <a:r>
              <a:rPr lang="en-US" dirty="0">
                <a:solidFill>
                  <a:schemeClr val="bg2"/>
                </a:solidFill>
              </a:rPr>
              <a:t>w</a:t>
            </a:r>
            <a:endParaRPr lang="en-IN" dirty="0"/>
          </a:p>
        </p:txBody>
      </p:sp>
      <p:sp>
        <p:nvSpPr>
          <p:cNvPr id="10" name="TextBox 9">
            <a:extLst>
              <a:ext uri="{FF2B5EF4-FFF2-40B4-BE49-F238E27FC236}">
                <a16:creationId xmlns:a16="http://schemas.microsoft.com/office/drawing/2014/main" id="{47E51F97-A84D-2A3C-F343-D383C86C8BBD}"/>
              </a:ext>
            </a:extLst>
          </p:cNvPr>
          <p:cNvSpPr txBox="1"/>
          <p:nvPr/>
        </p:nvSpPr>
        <p:spPr>
          <a:xfrm>
            <a:off x="3930256" y="3301836"/>
            <a:ext cx="466531" cy="369332"/>
          </a:xfrm>
          <a:prstGeom prst="rect">
            <a:avLst/>
          </a:prstGeom>
          <a:noFill/>
        </p:spPr>
        <p:txBody>
          <a:bodyPr wrap="square" rtlCol="0">
            <a:spAutoFit/>
          </a:bodyPr>
          <a:lstStyle/>
          <a:p>
            <a:r>
              <a:rPr lang="en-US" dirty="0">
                <a:solidFill>
                  <a:schemeClr val="bg2"/>
                </a:solidFill>
              </a:rPr>
              <a:t>0</a:t>
            </a:r>
            <a:endParaRPr lang="en-IN" dirty="0"/>
          </a:p>
        </p:txBody>
      </p:sp>
      <p:sp>
        <p:nvSpPr>
          <p:cNvPr id="21" name="Hexagon 20">
            <a:extLst>
              <a:ext uri="{FF2B5EF4-FFF2-40B4-BE49-F238E27FC236}">
                <a16:creationId xmlns:a16="http://schemas.microsoft.com/office/drawing/2014/main" id="{7725BFEF-B9F5-AC8F-95D8-AF24593D3626}"/>
              </a:ext>
            </a:extLst>
          </p:cNvPr>
          <p:cNvSpPr/>
          <p:nvPr/>
        </p:nvSpPr>
        <p:spPr>
          <a:xfrm>
            <a:off x="6096000" y="2243983"/>
            <a:ext cx="2957804" cy="2509934"/>
          </a:xfrm>
          <a:prstGeom prst="hexag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DD45E69F-6423-1655-6F70-4276EE78921A}"/>
              </a:ext>
            </a:extLst>
          </p:cNvPr>
          <p:cNvSpPr txBox="1"/>
          <p:nvPr/>
        </p:nvSpPr>
        <p:spPr>
          <a:xfrm>
            <a:off x="8403771" y="4806796"/>
            <a:ext cx="466531" cy="369332"/>
          </a:xfrm>
          <a:prstGeom prst="rect">
            <a:avLst/>
          </a:prstGeom>
          <a:noFill/>
        </p:spPr>
        <p:txBody>
          <a:bodyPr wrap="square" rtlCol="0">
            <a:spAutoFit/>
          </a:bodyPr>
          <a:lstStyle/>
          <a:p>
            <a:r>
              <a:rPr lang="en-US" dirty="0">
                <a:solidFill>
                  <a:schemeClr val="bg2"/>
                </a:solidFill>
              </a:rPr>
              <a:t>2</a:t>
            </a:r>
            <a:endParaRPr lang="en-IN" dirty="0"/>
          </a:p>
        </p:txBody>
      </p:sp>
      <p:sp>
        <p:nvSpPr>
          <p:cNvPr id="23" name="TextBox 22">
            <a:extLst>
              <a:ext uri="{FF2B5EF4-FFF2-40B4-BE49-F238E27FC236}">
                <a16:creationId xmlns:a16="http://schemas.microsoft.com/office/drawing/2014/main" id="{B8F71326-6DC3-78B3-81EF-0FA340FCEEBE}"/>
              </a:ext>
            </a:extLst>
          </p:cNvPr>
          <p:cNvSpPr txBox="1"/>
          <p:nvPr/>
        </p:nvSpPr>
        <p:spPr>
          <a:xfrm>
            <a:off x="6461447" y="4758556"/>
            <a:ext cx="466531" cy="369332"/>
          </a:xfrm>
          <a:prstGeom prst="rect">
            <a:avLst/>
          </a:prstGeom>
          <a:noFill/>
        </p:spPr>
        <p:txBody>
          <a:bodyPr wrap="square" rtlCol="0">
            <a:spAutoFit/>
          </a:bodyPr>
          <a:lstStyle/>
          <a:p>
            <a:r>
              <a:rPr lang="en-US" dirty="0">
                <a:solidFill>
                  <a:schemeClr val="bg2"/>
                </a:solidFill>
              </a:rPr>
              <a:t>3</a:t>
            </a:r>
            <a:endParaRPr lang="en-IN" dirty="0"/>
          </a:p>
        </p:txBody>
      </p:sp>
      <p:sp>
        <p:nvSpPr>
          <p:cNvPr id="24" name="TextBox 23">
            <a:extLst>
              <a:ext uri="{FF2B5EF4-FFF2-40B4-BE49-F238E27FC236}">
                <a16:creationId xmlns:a16="http://schemas.microsoft.com/office/drawing/2014/main" id="{9E9DCCE6-3A93-ACBC-A916-9770FB6A9A33}"/>
              </a:ext>
            </a:extLst>
          </p:cNvPr>
          <p:cNvSpPr txBox="1"/>
          <p:nvPr/>
        </p:nvSpPr>
        <p:spPr>
          <a:xfrm>
            <a:off x="5694783" y="3301836"/>
            <a:ext cx="466531" cy="369332"/>
          </a:xfrm>
          <a:prstGeom prst="rect">
            <a:avLst/>
          </a:prstGeom>
          <a:noFill/>
        </p:spPr>
        <p:txBody>
          <a:bodyPr wrap="square" rtlCol="0">
            <a:spAutoFit/>
          </a:bodyPr>
          <a:lstStyle/>
          <a:p>
            <a:r>
              <a:rPr lang="en-US" dirty="0">
                <a:solidFill>
                  <a:schemeClr val="bg2"/>
                </a:solidFill>
              </a:rPr>
              <a:t>4</a:t>
            </a:r>
            <a:endParaRPr lang="en-IN" dirty="0"/>
          </a:p>
        </p:txBody>
      </p:sp>
      <p:sp>
        <p:nvSpPr>
          <p:cNvPr id="25" name="TextBox 24">
            <a:extLst>
              <a:ext uri="{FF2B5EF4-FFF2-40B4-BE49-F238E27FC236}">
                <a16:creationId xmlns:a16="http://schemas.microsoft.com/office/drawing/2014/main" id="{CF0AC346-12F7-1558-3229-2ADF7636AE4D}"/>
              </a:ext>
            </a:extLst>
          </p:cNvPr>
          <p:cNvSpPr txBox="1"/>
          <p:nvPr/>
        </p:nvSpPr>
        <p:spPr>
          <a:xfrm>
            <a:off x="6461448" y="1874651"/>
            <a:ext cx="466531" cy="369332"/>
          </a:xfrm>
          <a:prstGeom prst="rect">
            <a:avLst/>
          </a:prstGeom>
          <a:noFill/>
        </p:spPr>
        <p:txBody>
          <a:bodyPr wrap="square" rtlCol="0">
            <a:spAutoFit/>
          </a:bodyPr>
          <a:lstStyle/>
          <a:p>
            <a:r>
              <a:rPr lang="en-US" dirty="0">
                <a:solidFill>
                  <a:schemeClr val="bg2"/>
                </a:solidFill>
              </a:rPr>
              <a:t>r</a:t>
            </a:r>
            <a:endParaRPr lang="en-IN" dirty="0"/>
          </a:p>
        </p:txBody>
      </p:sp>
      <p:sp>
        <p:nvSpPr>
          <p:cNvPr id="26" name="TextBox 25">
            <a:extLst>
              <a:ext uri="{FF2B5EF4-FFF2-40B4-BE49-F238E27FC236}">
                <a16:creationId xmlns:a16="http://schemas.microsoft.com/office/drawing/2014/main" id="{2B6A8E27-4AAA-27BC-D37E-0318D1AEE3C2}"/>
              </a:ext>
            </a:extLst>
          </p:cNvPr>
          <p:cNvSpPr txBox="1"/>
          <p:nvPr/>
        </p:nvSpPr>
        <p:spPr>
          <a:xfrm>
            <a:off x="8326017" y="1874651"/>
            <a:ext cx="466531" cy="369332"/>
          </a:xfrm>
          <a:prstGeom prst="rect">
            <a:avLst/>
          </a:prstGeom>
          <a:noFill/>
        </p:spPr>
        <p:txBody>
          <a:bodyPr wrap="square" rtlCol="0">
            <a:spAutoFit/>
          </a:bodyPr>
          <a:lstStyle/>
          <a:p>
            <a:r>
              <a:rPr lang="en-US" dirty="0">
                <a:solidFill>
                  <a:schemeClr val="bg2"/>
                </a:solidFill>
              </a:rPr>
              <a:t>D</a:t>
            </a:r>
            <a:endParaRPr lang="en-IN" dirty="0"/>
          </a:p>
        </p:txBody>
      </p:sp>
      <p:sp>
        <p:nvSpPr>
          <p:cNvPr id="27" name="TextBox 26">
            <a:extLst>
              <a:ext uri="{FF2B5EF4-FFF2-40B4-BE49-F238E27FC236}">
                <a16:creationId xmlns:a16="http://schemas.microsoft.com/office/drawing/2014/main" id="{251169F9-1A03-86FC-8DBA-019EFC6FFB28}"/>
              </a:ext>
            </a:extLst>
          </p:cNvPr>
          <p:cNvSpPr txBox="1"/>
          <p:nvPr/>
        </p:nvSpPr>
        <p:spPr>
          <a:xfrm>
            <a:off x="9053804" y="3301836"/>
            <a:ext cx="466531" cy="369332"/>
          </a:xfrm>
          <a:prstGeom prst="rect">
            <a:avLst/>
          </a:prstGeom>
          <a:noFill/>
        </p:spPr>
        <p:txBody>
          <a:bodyPr wrap="square" rtlCol="0">
            <a:spAutoFit/>
          </a:bodyPr>
          <a:lstStyle/>
          <a:p>
            <a:r>
              <a:rPr lang="en-US" dirty="0">
                <a:solidFill>
                  <a:schemeClr val="bg2"/>
                </a:solidFill>
              </a:rPr>
              <a:t>1</a:t>
            </a:r>
            <a:endParaRPr lang="en-IN" dirty="0"/>
          </a:p>
        </p:txBody>
      </p:sp>
    </p:spTree>
    <p:extLst>
      <p:ext uri="{BB962C8B-B14F-4D97-AF65-F5344CB8AC3E}">
        <p14:creationId xmlns:p14="http://schemas.microsoft.com/office/powerpoint/2010/main" val="2617411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p:bldP spid="24" grpId="0"/>
      <p:bldP spid="25" grpId="0"/>
      <p:bldP spid="26" grpId="0"/>
      <p:bldP spid="2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78ECD-C63D-391A-480F-FB3801D5DE2E}"/>
              </a:ext>
            </a:extLst>
          </p:cNvPr>
          <p:cNvSpPr>
            <a:spLocks noGrp="1"/>
          </p:cNvSpPr>
          <p:nvPr>
            <p:ph type="title"/>
          </p:nvPr>
        </p:nvSpPr>
        <p:spPr/>
        <p:txBody>
          <a:bodyPr/>
          <a:lstStyle/>
          <a:p>
            <a:r>
              <a:rPr lang="en-IN" dirty="0"/>
              <a:t>How the encryption works</a:t>
            </a:r>
          </a:p>
        </p:txBody>
      </p:sp>
      <p:sp>
        <p:nvSpPr>
          <p:cNvPr id="4" name="Hexagon 3">
            <a:extLst>
              <a:ext uri="{FF2B5EF4-FFF2-40B4-BE49-F238E27FC236}">
                <a16:creationId xmlns:a16="http://schemas.microsoft.com/office/drawing/2014/main" id="{828CBC18-DCCC-2361-4767-7C255BCB74CE}"/>
              </a:ext>
            </a:extLst>
          </p:cNvPr>
          <p:cNvSpPr/>
          <p:nvPr/>
        </p:nvSpPr>
        <p:spPr>
          <a:xfrm>
            <a:off x="972452" y="2243983"/>
            <a:ext cx="2957804" cy="2509934"/>
          </a:xfrm>
          <a:prstGeom prst="hexag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78B6A2DA-EFC0-C9CA-54C0-7D03BF46AF01}"/>
              </a:ext>
            </a:extLst>
          </p:cNvPr>
          <p:cNvSpPr txBox="1"/>
          <p:nvPr/>
        </p:nvSpPr>
        <p:spPr>
          <a:xfrm>
            <a:off x="3280223" y="4806796"/>
            <a:ext cx="466531" cy="369332"/>
          </a:xfrm>
          <a:prstGeom prst="rect">
            <a:avLst/>
          </a:prstGeom>
          <a:noFill/>
        </p:spPr>
        <p:txBody>
          <a:bodyPr wrap="square" rtlCol="0">
            <a:spAutoFit/>
          </a:bodyPr>
          <a:lstStyle/>
          <a:p>
            <a:r>
              <a:rPr lang="en-US" dirty="0">
                <a:solidFill>
                  <a:schemeClr val="bg2"/>
                </a:solidFill>
              </a:rPr>
              <a:t>P</a:t>
            </a:r>
            <a:endParaRPr lang="en-IN" dirty="0"/>
          </a:p>
        </p:txBody>
      </p:sp>
      <p:sp>
        <p:nvSpPr>
          <p:cNvPr id="6" name="TextBox 5">
            <a:extLst>
              <a:ext uri="{FF2B5EF4-FFF2-40B4-BE49-F238E27FC236}">
                <a16:creationId xmlns:a16="http://schemas.microsoft.com/office/drawing/2014/main" id="{84E1EFFC-5A72-F870-4C75-52293132EDC1}"/>
              </a:ext>
            </a:extLst>
          </p:cNvPr>
          <p:cNvSpPr txBox="1"/>
          <p:nvPr/>
        </p:nvSpPr>
        <p:spPr>
          <a:xfrm>
            <a:off x="1337899" y="4758556"/>
            <a:ext cx="466531" cy="369332"/>
          </a:xfrm>
          <a:prstGeom prst="rect">
            <a:avLst/>
          </a:prstGeom>
          <a:noFill/>
        </p:spPr>
        <p:txBody>
          <a:bodyPr wrap="square" rtlCol="0">
            <a:spAutoFit/>
          </a:bodyPr>
          <a:lstStyle/>
          <a:p>
            <a:r>
              <a:rPr lang="en-US" dirty="0">
                <a:solidFill>
                  <a:schemeClr val="bg2"/>
                </a:solidFill>
              </a:rPr>
              <a:t>@</a:t>
            </a:r>
            <a:endParaRPr lang="en-IN" dirty="0"/>
          </a:p>
        </p:txBody>
      </p:sp>
      <p:sp>
        <p:nvSpPr>
          <p:cNvPr id="7" name="TextBox 6">
            <a:extLst>
              <a:ext uri="{FF2B5EF4-FFF2-40B4-BE49-F238E27FC236}">
                <a16:creationId xmlns:a16="http://schemas.microsoft.com/office/drawing/2014/main" id="{0BB2AA9B-6524-74B4-9266-CAAFB41EACF3}"/>
              </a:ext>
            </a:extLst>
          </p:cNvPr>
          <p:cNvSpPr txBox="1"/>
          <p:nvPr/>
        </p:nvSpPr>
        <p:spPr>
          <a:xfrm>
            <a:off x="571235" y="3301836"/>
            <a:ext cx="466531" cy="369332"/>
          </a:xfrm>
          <a:prstGeom prst="rect">
            <a:avLst/>
          </a:prstGeom>
          <a:noFill/>
        </p:spPr>
        <p:txBody>
          <a:bodyPr wrap="square" rtlCol="0">
            <a:spAutoFit/>
          </a:bodyPr>
          <a:lstStyle/>
          <a:p>
            <a:r>
              <a:rPr lang="en-US" dirty="0">
                <a:solidFill>
                  <a:schemeClr val="bg2"/>
                </a:solidFill>
              </a:rPr>
              <a:t>S</a:t>
            </a:r>
            <a:endParaRPr lang="en-IN" dirty="0"/>
          </a:p>
        </p:txBody>
      </p:sp>
      <p:sp>
        <p:nvSpPr>
          <p:cNvPr id="8" name="TextBox 7">
            <a:extLst>
              <a:ext uri="{FF2B5EF4-FFF2-40B4-BE49-F238E27FC236}">
                <a16:creationId xmlns:a16="http://schemas.microsoft.com/office/drawing/2014/main" id="{D349B36D-9697-F430-A94F-50A40E67C995}"/>
              </a:ext>
            </a:extLst>
          </p:cNvPr>
          <p:cNvSpPr txBox="1"/>
          <p:nvPr/>
        </p:nvSpPr>
        <p:spPr>
          <a:xfrm>
            <a:off x="1337900" y="1874651"/>
            <a:ext cx="466531" cy="369332"/>
          </a:xfrm>
          <a:prstGeom prst="rect">
            <a:avLst/>
          </a:prstGeom>
          <a:noFill/>
        </p:spPr>
        <p:txBody>
          <a:bodyPr wrap="square" rtlCol="0">
            <a:spAutoFit/>
          </a:bodyPr>
          <a:lstStyle/>
          <a:p>
            <a:r>
              <a:rPr lang="en-US" dirty="0">
                <a:solidFill>
                  <a:schemeClr val="bg2"/>
                </a:solidFill>
              </a:rPr>
              <a:t>$</a:t>
            </a:r>
            <a:endParaRPr lang="en-IN" dirty="0"/>
          </a:p>
        </p:txBody>
      </p:sp>
      <p:sp>
        <p:nvSpPr>
          <p:cNvPr id="9" name="TextBox 8">
            <a:extLst>
              <a:ext uri="{FF2B5EF4-FFF2-40B4-BE49-F238E27FC236}">
                <a16:creationId xmlns:a16="http://schemas.microsoft.com/office/drawing/2014/main" id="{F4BCE5D9-14C9-E94D-781D-7DDDFA5BD4D5}"/>
              </a:ext>
            </a:extLst>
          </p:cNvPr>
          <p:cNvSpPr txBox="1"/>
          <p:nvPr/>
        </p:nvSpPr>
        <p:spPr>
          <a:xfrm>
            <a:off x="3202469" y="1874651"/>
            <a:ext cx="466531" cy="369332"/>
          </a:xfrm>
          <a:prstGeom prst="rect">
            <a:avLst/>
          </a:prstGeom>
          <a:noFill/>
        </p:spPr>
        <p:txBody>
          <a:bodyPr wrap="square" rtlCol="0">
            <a:spAutoFit/>
          </a:bodyPr>
          <a:lstStyle/>
          <a:p>
            <a:r>
              <a:rPr lang="en-US" dirty="0">
                <a:solidFill>
                  <a:schemeClr val="bg2"/>
                </a:solidFill>
              </a:rPr>
              <a:t>w</a:t>
            </a:r>
            <a:endParaRPr lang="en-IN" dirty="0"/>
          </a:p>
        </p:txBody>
      </p:sp>
      <p:sp>
        <p:nvSpPr>
          <p:cNvPr id="10" name="TextBox 9">
            <a:extLst>
              <a:ext uri="{FF2B5EF4-FFF2-40B4-BE49-F238E27FC236}">
                <a16:creationId xmlns:a16="http://schemas.microsoft.com/office/drawing/2014/main" id="{47E51F97-A84D-2A3C-F343-D383C86C8BBD}"/>
              </a:ext>
            </a:extLst>
          </p:cNvPr>
          <p:cNvSpPr txBox="1"/>
          <p:nvPr/>
        </p:nvSpPr>
        <p:spPr>
          <a:xfrm>
            <a:off x="3930256" y="3301836"/>
            <a:ext cx="466531" cy="369332"/>
          </a:xfrm>
          <a:prstGeom prst="rect">
            <a:avLst/>
          </a:prstGeom>
          <a:noFill/>
        </p:spPr>
        <p:txBody>
          <a:bodyPr wrap="square" rtlCol="0">
            <a:spAutoFit/>
          </a:bodyPr>
          <a:lstStyle/>
          <a:p>
            <a:r>
              <a:rPr lang="en-US" dirty="0">
                <a:solidFill>
                  <a:schemeClr val="bg2"/>
                </a:solidFill>
              </a:rPr>
              <a:t>0</a:t>
            </a:r>
            <a:endParaRPr lang="en-IN" dirty="0"/>
          </a:p>
        </p:txBody>
      </p:sp>
      <p:sp>
        <p:nvSpPr>
          <p:cNvPr id="21" name="Hexagon 20">
            <a:extLst>
              <a:ext uri="{FF2B5EF4-FFF2-40B4-BE49-F238E27FC236}">
                <a16:creationId xmlns:a16="http://schemas.microsoft.com/office/drawing/2014/main" id="{7725BFEF-B9F5-AC8F-95D8-AF24593D3626}"/>
              </a:ext>
            </a:extLst>
          </p:cNvPr>
          <p:cNvSpPr/>
          <p:nvPr/>
        </p:nvSpPr>
        <p:spPr>
          <a:xfrm>
            <a:off x="6096000" y="2243983"/>
            <a:ext cx="2957804" cy="2509934"/>
          </a:xfrm>
          <a:prstGeom prst="hexag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DD45E69F-6423-1655-6F70-4276EE78921A}"/>
              </a:ext>
            </a:extLst>
          </p:cNvPr>
          <p:cNvSpPr txBox="1"/>
          <p:nvPr/>
        </p:nvSpPr>
        <p:spPr>
          <a:xfrm>
            <a:off x="8403771" y="4806796"/>
            <a:ext cx="466531" cy="369332"/>
          </a:xfrm>
          <a:prstGeom prst="rect">
            <a:avLst/>
          </a:prstGeom>
          <a:noFill/>
        </p:spPr>
        <p:txBody>
          <a:bodyPr wrap="square" rtlCol="0">
            <a:spAutoFit/>
          </a:bodyPr>
          <a:lstStyle/>
          <a:p>
            <a:r>
              <a:rPr lang="en-US" dirty="0">
                <a:solidFill>
                  <a:schemeClr val="bg2"/>
                </a:solidFill>
              </a:rPr>
              <a:t>2</a:t>
            </a:r>
            <a:endParaRPr lang="en-IN" dirty="0"/>
          </a:p>
        </p:txBody>
      </p:sp>
      <p:sp>
        <p:nvSpPr>
          <p:cNvPr id="23" name="TextBox 22">
            <a:extLst>
              <a:ext uri="{FF2B5EF4-FFF2-40B4-BE49-F238E27FC236}">
                <a16:creationId xmlns:a16="http://schemas.microsoft.com/office/drawing/2014/main" id="{B8F71326-6DC3-78B3-81EF-0FA340FCEEBE}"/>
              </a:ext>
            </a:extLst>
          </p:cNvPr>
          <p:cNvSpPr txBox="1"/>
          <p:nvPr/>
        </p:nvSpPr>
        <p:spPr>
          <a:xfrm>
            <a:off x="6461447" y="4758556"/>
            <a:ext cx="466531" cy="369332"/>
          </a:xfrm>
          <a:prstGeom prst="rect">
            <a:avLst/>
          </a:prstGeom>
          <a:noFill/>
        </p:spPr>
        <p:txBody>
          <a:bodyPr wrap="square" rtlCol="0">
            <a:spAutoFit/>
          </a:bodyPr>
          <a:lstStyle/>
          <a:p>
            <a:r>
              <a:rPr lang="en-US" dirty="0">
                <a:solidFill>
                  <a:schemeClr val="bg2"/>
                </a:solidFill>
              </a:rPr>
              <a:t>3</a:t>
            </a:r>
            <a:endParaRPr lang="en-IN" dirty="0"/>
          </a:p>
        </p:txBody>
      </p:sp>
      <p:sp>
        <p:nvSpPr>
          <p:cNvPr id="24" name="TextBox 23">
            <a:extLst>
              <a:ext uri="{FF2B5EF4-FFF2-40B4-BE49-F238E27FC236}">
                <a16:creationId xmlns:a16="http://schemas.microsoft.com/office/drawing/2014/main" id="{9E9DCCE6-3A93-ACBC-A916-9770FB6A9A33}"/>
              </a:ext>
            </a:extLst>
          </p:cNvPr>
          <p:cNvSpPr txBox="1"/>
          <p:nvPr/>
        </p:nvSpPr>
        <p:spPr>
          <a:xfrm>
            <a:off x="5694783" y="3301836"/>
            <a:ext cx="466531" cy="369332"/>
          </a:xfrm>
          <a:prstGeom prst="rect">
            <a:avLst/>
          </a:prstGeom>
          <a:noFill/>
        </p:spPr>
        <p:txBody>
          <a:bodyPr wrap="square" rtlCol="0">
            <a:spAutoFit/>
          </a:bodyPr>
          <a:lstStyle/>
          <a:p>
            <a:r>
              <a:rPr lang="en-US" dirty="0">
                <a:solidFill>
                  <a:schemeClr val="bg2"/>
                </a:solidFill>
              </a:rPr>
              <a:t>4</a:t>
            </a:r>
            <a:endParaRPr lang="en-IN" dirty="0"/>
          </a:p>
        </p:txBody>
      </p:sp>
      <p:sp>
        <p:nvSpPr>
          <p:cNvPr id="25" name="TextBox 24">
            <a:extLst>
              <a:ext uri="{FF2B5EF4-FFF2-40B4-BE49-F238E27FC236}">
                <a16:creationId xmlns:a16="http://schemas.microsoft.com/office/drawing/2014/main" id="{CF0AC346-12F7-1558-3229-2ADF7636AE4D}"/>
              </a:ext>
            </a:extLst>
          </p:cNvPr>
          <p:cNvSpPr txBox="1"/>
          <p:nvPr/>
        </p:nvSpPr>
        <p:spPr>
          <a:xfrm>
            <a:off x="6461448" y="1874651"/>
            <a:ext cx="466531" cy="369332"/>
          </a:xfrm>
          <a:prstGeom prst="rect">
            <a:avLst/>
          </a:prstGeom>
          <a:noFill/>
        </p:spPr>
        <p:txBody>
          <a:bodyPr wrap="square" rtlCol="0">
            <a:spAutoFit/>
          </a:bodyPr>
          <a:lstStyle/>
          <a:p>
            <a:r>
              <a:rPr lang="en-US" dirty="0">
                <a:solidFill>
                  <a:schemeClr val="bg2"/>
                </a:solidFill>
              </a:rPr>
              <a:t>r</a:t>
            </a:r>
            <a:endParaRPr lang="en-IN" dirty="0"/>
          </a:p>
        </p:txBody>
      </p:sp>
      <p:sp>
        <p:nvSpPr>
          <p:cNvPr id="26" name="TextBox 25">
            <a:extLst>
              <a:ext uri="{FF2B5EF4-FFF2-40B4-BE49-F238E27FC236}">
                <a16:creationId xmlns:a16="http://schemas.microsoft.com/office/drawing/2014/main" id="{2B6A8E27-4AAA-27BC-D37E-0318D1AEE3C2}"/>
              </a:ext>
            </a:extLst>
          </p:cNvPr>
          <p:cNvSpPr txBox="1"/>
          <p:nvPr/>
        </p:nvSpPr>
        <p:spPr>
          <a:xfrm>
            <a:off x="8326017" y="1874651"/>
            <a:ext cx="466531" cy="369332"/>
          </a:xfrm>
          <a:prstGeom prst="rect">
            <a:avLst/>
          </a:prstGeom>
          <a:noFill/>
        </p:spPr>
        <p:txBody>
          <a:bodyPr wrap="square" rtlCol="0">
            <a:spAutoFit/>
          </a:bodyPr>
          <a:lstStyle/>
          <a:p>
            <a:r>
              <a:rPr lang="en-US" dirty="0">
                <a:solidFill>
                  <a:schemeClr val="bg2"/>
                </a:solidFill>
              </a:rPr>
              <a:t>D</a:t>
            </a:r>
            <a:endParaRPr lang="en-IN" dirty="0"/>
          </a:p>
        </p:txBody>
      </p:sp>
      <p:sp>
        <p:nvSpPr>
          <p:cNvPr id="27" name="TextBox 26">
            <a:extLst>
              <a:ext uri="{FF2B5EF4-FFF2-40B4-BE49-F238E27FC236}">
                <a16:creationId xmlns:a16="http://schemas.microsoft.com/office/drawing/2014/main" id="{251169F9-1A03-86FC-8DBA-019EFC6FFB28}"/>
              </a:ext>
            </a:extLst>
          </p:cNvPr>
          <p:cNvSpPr txBox="1"/>
          <p:nvPr/>
        </p:nvSpPr>
        <p:spPr>
          <a:xfrm>
            <a:off x="9053804" y="3301836"/>
            <a:ext cx="466531" cy="369332"/>
          </a:xfrm>
          <a:prstGeom prst="rect">
            <a:avLst/>
          </a:prstGeom>
          <a:noFill/>
        </p:spPr>
        <p:txBody>
          <a:bodyPr wrap="square" rtlCol="0">
            <a:spAutoFit/>
          </a:bodyPr>
          <a:lstStyle/>
          <a:p>
            <a:r>
              <a:rPr lang="en-US" dirty="0">
                <a:solidFill>
                  <a:schemeClr val="bg2"/>
                </a:solidFill>
              </a:rPr>
              <a:t>1</a:t>
            </a:r>
            <a:endParaRPr lang="en-IN" dirty="0"/>
          </a:p>
        </p:txBody>
      </p:sp>
    </p:spTree>
    <p:extLst>
      <p:ext uri="{BB962C8B-B14F-4D97-AF65-F5344CB8AC3E}">
        <p14:creationId xmlns:p14="http://schemas.microsoft.com/office/powerpoint/2010/main" val="130454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45833E-6 -1.48148E-6 L 0.15846 0.42361 " pathEditMode="relative" rAng="0" ptsTypes="AA">
                                      <p:cBhvr>
                                        <p:cTn id="6" dur="1000" fill="hold"/>
                                        <p:tgtEl>
                                          <p:spTgt spid="25"/>
                                        </p:tgtEl>
                                        <p:attrNameLst>
                                          <p:attrName>ppt_x</p:attrName>
                                          <p:attrName>ppt_y</p:attrName>
                                        </p:attrNameLst>
                                      </p:cBhvr>
                                      <p:rCtr x="7917" y="21181"/>
                                    </p:animMotion>
                                  </p:childTnLst>
                                </p:cTn>
                              </p:par>
                              <p:par>
                                <p:cTn id="7" presetID="42" presetClass="path" presetSubtype="0" accel="50000" decel="50000" fill="hold" grpId="0" nodeType="withEffect">
                                  <p:stCondLst>
                                    <p:cond delay="0"/>
                                  </p:stCondLst>
                                  <p:childTnLst>
                                    <p:animMotion origin="layout" path="M -3.54167E-6 2.22222E-6 L -0.15938 -0.42755 " pathEditMode="relative" rAng="0" ptsTypes="AA">
                                      <p:cBhvr>
                                        <p:cTn id="8" dur="1000" fill="hold"/>
                                        <p:tgtEl>
                                          <p:spTgt spid="22"/>
                                        </p:tgtEl>
                                        <p:attrNameLst>
                                          <p:attrName>ppt_x</p:attrName>
                                          <p:attrName>ppt_y</p:attrName>
                                        </p:attrNameLst>
                                      </p:cBhvr>
                                      <p:rCtr x="-8203" y="-21435"/>
                                    </p:animMotion>
                                  </p:childTnLst>
                                </p:cTn>
                              </p:par>
                              <p:par>
                                <p:cTn id="9" presetID="42" presetClass="path" presetSubtype="0" accel="50000" decel="50000" fill="hold" grpId="0" nodeType="withEffect">
                                  <p:stCondLst>
                                    <p:cond delay="0"/>
                                  </p:stCondLst>
                                  <p:childTnLst>
                                    <p:animMotion origin="layout" path="M 1.45833E-6 -3.33333E-6 L 0.153 -0.42061 " pathEditMode="relative" rAng="0" ptsTypes="AA">
                                      <p:cBhvr>
                                        <p:cTn id="10" dur="1000" fill="hold"/>
                                        <p:tgtEl>
                                          <p:spTgt spid="23"/>
                                        </p:tgtEl>
                                        <p:attrNameLst>
                                          <p:attrName>ppt_x</p:attrName>
                                          <p:attrName>ppt_y</p:attrName>
                                        </p:attrNameLst>
                                      </p:cBhvr>
                                      <p:rCtr x="7474" y="-21088"/>
                                    </p:animMotion>
                                  </p:childTnLst>
                                </p:cTn>
                              </p:par>
                              <p:par>
                                <p:cTn id="11" presetID="42" presetClass="path" presetSubtype="0" accel="50000" decel="50000" fill="hold" grpId="0" nodeType="withEffect">
                                  <p:stCondLst>
                                    <p:cond delay="0"/>
                                  </p:stCondLst>
                                  <p:childTnLst>
                                    <p:animMotion origin="layout" path="M -3.33333E-6 -1.48148E-6 L -0.153 0.4206 " pathEditMode="relative" rAng="0" ptsTypes="AA">
                                      <p:cBhvr>
                                        <p:cTn id="12" dur="1000" fill="hold"/>
                                        <p:tgtEl>
                                          <p:spTgt spid="26"/>
                                        </p:tgtEl>
                                        <p:attrNameLst>
                                          <p:attrName>ppt_x</p:attrName>
                                          <p:attrName>ppt_y</p:attrName>
                                        </p:attrNameLst>
                                      </p:cBhvr>
                                      <p:rCtr x="-7878" y="21111"/>
                                    </p:animMotion>
                                  </p:childTnLst>
                                </p:cTn>
                              </p:par>
                              <p:par>
                                <p:cTn id="13" presetID="42" presetClass="path" presetSubtype="0" accel="50000" decel="50000" fill="hold" grpId="0" nodeType="withEffect">
                                  <p:stCondLst>
                                    <p:cond delay="0"/>
                                  </p:stCondLst>
                                  <p:childTnLst>
                                    <p:animMotion origin="layout" path="M 2.08333E-6 -3.33333E-6 L 0.27552 4.81481E-6 " pathEditMode="relative" rAng="0" ptsTypes="AA">
                                      <p:cBhvr>
                                        <p:cTn id="14" dur="1000" fill="hold"/>
                                        <p:tgtEl>
                                          <p:spTgt spid="24"/>
                                        </p:tgtEl>
                                        <p:attrNameLst>
                                          <p:attrName>ppt_x</p:attrName>
                                          <p:attrName>ppt_y</p:attrName>
                                        </p:attrNameLst>
                                      </p:cBhvr>
                                      <p:rCtr x="13802" y="93"/>
                                    </p:animMotion>
                                  </p:childTnLst>
                                </p:cTn>
                              </p:par>
                              <p:par>
                                <p:cTn id="15" presetID="42" presetClass="path" presetSubtype="0" accel="50000" decel="50000" fill="hold" grpId="0" nodeType="withEffect">
                                  <p:stCondLst>
                                    <p:cond delay="0"/>
                                  </p:stCondLst>
                                  <p:childTnLst>
                                    <p:animMotion origin="layout" path="M 1.25E-6 -3.33333E-6 L -0.27552 -4.07407E-6 " pathEditMode="relative" rAng="0" ptsTypes="AA">
                                      <p:cBhvr>
                                        <p:cTn id="16" dur="1000" fill="hold"/>
                                        <p:tgtEl>
                                          <p:spTgt spid="27"/>
                                        </p:tgtEl>
                                        <p:attrNameLst>
                                          <p:attrName>ppt_x</p:attrName>
                                          <p:attrName>ppt_y</p:attrName>
                                        </p:attrNameLst>
                                      </p:cBhvr>
                                      <p:rCtr x="-13711" y="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6" grpId="0"/>
      <p:bldP spid="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78ECD-C63D-391A-480F-FB3801D5DE2E}"/>
              </a:ext>
            </a:extLst>
          </p:cNvPr>
          <p:cNvSpPr>
            <a:spLocks noGrp="1"/>
          </p:cNvSpPr>
          <p:nvPr>
            <p:ph type="title"/>
          </p:nvPr>
        </p:nvSpPr>
        <p:spPr/>
        <p:txBody>
          <a:bodyPr/>
          <a:lstStyle/>
          <a:p>
            <a:r>
              <a:rPr lang="en-IN" dirty="0"/>
              <a:t>How the encryption works</a:t>
            </a:r>
          </a:p>
        </p:txBody>
      </p:sp>
      <p:sp>
        <p:nvSpPr>
          <p:cNvPr id="4" name="Hexagon 3">
            <a:extLst>
              <a:ext uri="{FF2B5EF4-FFF2-40B4-BE49-F238E27FC236}">
                <a16:creationId xmlns:a16="http://schemas.microsoft.com/office/drawing/2014/main" id="{828CBC18-DCCC-2361-4767-7C255BCB74CE}"/>
              </a:ext>
            </a:extLst>
          </p:cNvPr>
          <p:cNvSpPr/>
          <p:nvPr/>
        </p:nvSpPr>
        <p:spPr>
          <a:xfrm>
            <a:off x="972452" y="2243983"/>
            <a:ext cx="2957804" cy="2509934"/>
          </a:xfrm>
          <a:prstGeom prst="hexag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78B6A2DA-EFC0-C9CA-54C0-7D03BF46AF01}"/>
              </a:ext>
            </a:extLst>
          </p:cNvPr>
          <p:cNvSpPr txBox="1"/>
          <p:nvPr/>
        </p:nvSpPr>
        <p:spPr>
          <a:xfrm>
            <a:off x="3280223" y="4806796"/>
            <a:ext cx="466531" cy="369332"/>
          </a:xfrm>
          <a:prstGeom prst="rect">
            <a:avLst/>
          </a:prstGeom>
          <a:noFill/>
        </p:spPr>
        <p:txBody>
          <a:bodyPr wrap="square" rtlCol="0">
            <a:spAutoFit/>
          </a:bodyPr>
          <a:lstStyle/>
          <a:p>
            <a:r>
              <a:rPr lang="en-US" dirty="0">
                <a:solidFill>
                  <a:schemeClr val="bg2"/>
                </a:solidFill>
              </a:rPr>
              <a:t>P</a:t>
            </a:r>
            <a:endParaRPr lang="en-IN" dirty="0"/>
          </a:p>
        </p:txBody>
      </p:sp>
      <p:sp>
        <p:nvSpPr>
          <p:cNvPr id="6" name="TextBox 5">
            <a:extLst>
              <a:ext uri="{FF2B5EF4-FFF2-40B4-BE49-F238E27FC236}">
                <a16:creationId xmlns:a16="http://schemas.microsoft.com/office/drawing/2014/main" id="{84E1EFFC-5A72-F870-4C75-52293132EDC1}"/>
              </a:ext>
            </a:extLst>
          </p:cNvPr>
          <p:cNvSpPr txBox="1"/>
          <p:nvPr/>
        </p:nvSpPr>
        <p:spPr>
          <a:xfrm>
            <a:off x="1337899" y="4758556"/>
            <a:ext cx="466531" cy="369332"/>
          </a:xfrm>
          <a:prstGeom prst="rect">
            <a:avLst/>
          </a:prstGeom>
          <a:noFill/>
        </p:spPr>
        <p:txBody>
          <a:bodyPr wrap="square" rtlCol="0">
            <a:spAutoFit/>
          </a:bodyPr>
          <a:lstStyle/>
          <a:p>
            <a:r>
              <a:rPr lang="en-US" dirty="0">
                <a:solidFill>
                  <a:schemeClr val="bg2"/>
                </a:solidFill>
              </a:rPr>
              <a:t>@</a:t>
            </a:r>
            <a:endParaRPr lang="en-IN" dirty="0"/>
          </a:p>
        </p:txBody>
      </p:sp>
      <p:sp>
        <p:nvSpPr>
          <p:cNvPr id="7" name="TextBox 6">
            <a:extLst>
              <a:ext uri="{FF2B5EF4-FFF2-40B4-BE49-F238E27FC236}">
                <a16:creationId xmlns:a16="http://schemas.microsoft.com/office/drawing/2014/main" id="{0BB2AA9B-6524-74B4-9266-CAAFB41EACF3}"/>
              </a:ext>
            </a:extLst>
          </p:cNvPr>
          <p:cNvSpPr txBox="1"/>
          <p:nvPr/>
        </p:nvSpPr>
        <p:spPr>
          <a:xfrm>
            <a:off x="571235" y="3301836"/>
            <a:ext cx="466531" cy="369332"/>
          </a:xfrm>
          <a:prstGeom prst="rect">
            <a:avLst/>
          </a:prstGeom>
          <a:noFill/>
        </p:spPr>
        <p:txBody>
          <a:bodyPr wrap="square" rtlCol="0">
            <a:spAutoFit/>
          </a:bodyPr>
          <a:lstStyle/>
          <a:p>
            <a:r>
              <a:rPr lang="en-US" dirty="0">
                <a:solidFill>
                  <a:schemeClr val="bg2"/>
                </a:solidFill>
              </a:rPr>
              <a:t>S</a:t>
            </a:r>
            <a:endParaRPr lang="en-IN" dirty="0"/>
          </a:p>
        </p:txBody>
      </p:sp>
      <p:sp>
        <p:nvSpPr>
          <p:cNvPr id="8" name="TextBox 7">
            <a:extLst>
              <a:ext uri="{FF2B5EF4-FFF2-40B4-BE49-F238E27FC236}">
                <a16:creationId xmlns:a16="http://schemas.microsoft.com/office/drawing/2014/main" id="{D349B36D-9697-F430-A94F-50A40E67C995}"/>
              </a:ext>
            </a:extLst>
          </p:cNvPr>
          <p:cNvSpPr txBox="1"/>
          <p:nvPr/>
        </p:nvSpPr>
        <p:spPr>
          <a:xfrm>
            <a:off x="1337900" y="1874651"/>
            <a:ext cx="466531" cy="369332"/>
          </a:xfrm>
          <a:prstGeom prst="rect">
            <a:avLst/>
          </a:prstGeom>
          <a:noFill/>
        </p:spPr>
        <p:txBody>
          <a:bodyPr wrap="square" rtlCol="0">
            <a:spAutoFit/>
          </a:bodyPr>
          <a:lstStyle/>
          <a:p>
            <a:r>
              <a:rPr lang="en-US" dirty="0">
                <a:solidFill>
                  <a:schemeClr val="bg2"/>
                </a:solidFill>
              </a:rPr>
              <a:t>$</a:t>
            </a:r>
            <a:endParaRPr lang="en-IN" dirty="0"/>
          </a:p>
        </p:txBody>
      </p:sp>
      <p:sp>
        <p:nvSpPr>
          <p:cNvPr id="9" name="TextBox 8">
            <a:extLst>
              <a:ext uri="{FF2B5EF4-FFF2-40B4-BE49-F238E27FC236}">
                <a16:creationId xmlns:a16="http://schemas.microsoft.com/office/drawing/2014/main" id="{F4BCE5D9-14C9-E94D-781D-7DDDFA5BD4D5}"/>
              </a:ext>
            </a:extLst>
          </p:cNvPr>
          <p:cNvSpPr txBox="1"/>
          <p:nvPr/>
        </p:nvSpPr>
        <p:spPr>
          <a:xfrm>
            <a:off x="3202469" y="1874651"/>
            <a:ext cx="466531" cy="369332"/>
          </a:xfrm>
          <a:prstGeom prst="rect">
            <a:avLst/>
          </a:prstGeom>
          <a:noFill/>
        </p:spPr>
        <p:txBody>
          <a:bodyPr wrap="square" rtlCol="0">
            <a:spAutoFit/>
          </a:bodyPr>
          <a:lstStyle/>
          <a:p>
            <a:r>
              <a:rPr lang="en-US" dirty="0">
                <a:solidFill>
                  <a:schemeClr val="bg2"/>
                </a:solidFill>
              </a:rPr>
              <a:t>w</a:t>
            </a:r>
            <a:endParaRPr lang="en-IN" dirty="0"/>
          </a:p>
        </p:txBody>
      </p:sp>
      <p:sp>
        <p:nvSpPr>
          <p:cNvPr id="10" name="TextBox 9">
            <a:extLst>
              <a:ext uri="{FF2B5EF4-FFF2-40B4-BE49-F238E27FC236}">
                <a16:creationId xmlns:a16="http://schemas.microsoft.com/office/drawing/2014/main" id="{47E51F97-A84D-2A3C-F343-D383C86C8BBD}"/>
              </a:ext>
            </a:extLst>
          </p:cNvPr>
          <p:cNvSpPr txBox="1"/>
          <p:nvPr/>
        </p:nvSpPr>
        <p:spPr>
          <a:xfrm>
            <a:off x="3930256" y="3301836"/>
            <a:ext cx="466531" cy="369332"/>
          </a:xfrm>
          <a:prstGeom prst="rect">
            <a:avLst/>
          </a:prstGeom>
          <a:noFill/>
        </p:spPr>
        <p:txBody>
          <a:bodyPr wrap="square" rtlCol="0">
            <a:spAutoFit/>
          </a:bodyPr>
          <a:lstStyle/>
          <a:p>
            <a:r>
              <a:rPr lang="en-US" dirty="0">
                <a:solidFill>
                  <a:schemeClr val="bg2"/>
                </a:solidFill>
              </a:rPr>
              <a:t>0</a:t>
            </a:r>
            <a:endParaRPr lang="en-IN" dirty="0"/>
          </a:p>
        </p:txBody>
      </p:sp>
      <p:sp>
        <p:nvSpPr>
          <p:cNvPr id="21" name="Hexagon 20">
            <a:extLst>
              <a:ext uri="{FF2B5EF4-FFF2-40B4-BE49-F238E27FC236}">
                <a16:creationId xmlns:a16="http://schemas.microsoft.com/office/drawing/2014/main" id="{7725BFEF-B9F5-AC8F-95D8-AF24593D3626}"/>
              </a:ext>
            </a:extLst>
          </p:cNvPr>
          <p:cNvSpPr/>
          <p:nvPr/>
        </p:nvSpPr>
        <p:spPr>
          <a:xfrm>
            <a:off x="6096000" y="2243983"/>
            <a:ext cx="2957804" cy="2509934"/>
          </a:xfrm>
          <a:prstGeom prst="hexag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DD45E69F-6423-1655-6F70-4276EE78921A}"/>
              </a:ext>
            </a:extLst>
          </p:cNvPr>
          <p:cNvSpPr txBox="1"/>
          <p:nvPr/>
        </p:nvSpPr>
        <p:spPr>
          <a:xfrm>
            <a:off x="8403771" y="4806796"/>
            <a:ext cx="466531" cy="369332"/>
          </a:xfrm>
          <a:prstGeom prst="rect">
            <a:avLst/>
          </a:prstGeom>
          <a:noFill/>
        </p:spPr>
        <p:txBody>
          <a:bodyPr wrap="square" rtlCol="0">
            <a:spAutoFit/>
          </a:bodyPr>
          <a:lstStyle/>
          <a:p>
            <a:r>
              <a:rPr lang="en-US" dirty="0">
                <a:solidFill>
                  <a:schemeClr val="bg2"/>
                </a:solidFill>
              </a:rPr>
              <a:t>r</a:t>
            </a:r>
            <a:endParaRPr lang="en-IN" dirty="0"/>
          </a:p>
        </p:txBody>
      </p:sp>
      <p:sp>
        <p:nvSpPr>
          <p:cNvPr id="23" name="TextBox 22">
            <a:extLst>
              <a:ext uri="{FF2B5EF4-FFF2-40B4-BE49-F238E27FC236}">
                <a16:creationId xmlns:a16="http://schemas.microsoft.com/office/drawing/2014/main" id="{B8F71326-6DC3-78B3-81EF-0FA340FCEEBE}"/>
              </a:ext>
            </a:extLst>
          </p:cNvPr>
          <p:cNvSpPr txBox="1"/>
          <p:nvPr/>
        </p:nvSpPr>
        <p:spPr>
          <a:xfrm>
            <a:off x="6461447" y="4758556"/>
            <a:ext cx="466531" cy="369332"/>
          </a:xfrm>
          <a:prstGeom prst="rect">
            <a:avLst/>
          </a:prstGeom>
          <a:noFill/>
        </p:spPr>
        <p:txBody>
          <a:bodyPr wrap="square" rtlCol="0">
            <a:spAutoFit/>
          </a:bodyPr>
          <a:lstStyle/>
          <a:p>
            <a:r>
              <a:rPr lang="en-US" dirty="0">
                <a:solidFill>
                  <a:schemeClr val="bg2"/>
                </a:solidFill>
              </a:rPr>
              <a:t>D</a:t>
            </a:r>
            <a:endParaRPr lang="en-IN" dirty="0"/>
          </a:p>
        </p:txBody>
      </p:sp>
      <p:sp>
        <p:nvSpPr>
          <p:cNvPr id="24" name="TextBox 23">
            <a:extLst>
              <a:ext uri="{FF2B5EF4-FFF2-40B4-BE49-F238E27FC236}">
                <a16:creationId xmlns:a16="http://schemas.microsoft.com/office/drawing/2014/main" id="{9E9DCCE6-3A93-ACBC-A916-9770FB6A9A33}"/>
              </a:ext>
            </a:extLst>
          </p:cNvPr>
          <p:cNvSpPr txBox="1"/>
          <p:nvPr/>
        </p:nvSpPr>
        <p:spPr>
          <a:xfrm>
            <a:off x="5694783" y="3301836"/>
            <a:ext cx="466531" cy="369332"/>
          </a:xfrm>
          <a:prstGeom prst="rect">
            <a:avLst/>
          </a:prstGeom>
          <a:noFill/>
        </p:spPr>
        <p:txBody>
          <a:bodyPr wrap="square" rtlCol="0">
            <a:spAutoFit/>
          </a:bodyPr>
          <a:lstStyle/>
          <a:p>
            <a:r>
              <a:rPr lang="en-US" dirty="0">
                <a:solidFill>
                  <a:schemeClr val="bg2"/>
                </a:solidFill>
              </a:rPr>
              <a:t>1</a:t>
            </a:r>
            <a:endParaRPr lang="en-IN" dirty="0"/>
          </a:p>
        </p:txBody>
      </p:sp>
      <p:sp>
        <p:nvSpPr>
          <p:cNvPr id="25" name="TextBox 24">
            <a:extLst>
              <a:ext uri="{FF2B5EF4-FFF2-40B4-BE49-F238E27FC236}">
                <a16:creationId xmlns:a16="http://schemas.microsoft.com/office/drawing/2014/main" id="{CF0AC346-12F7-1558-3229-2ADF7636AE4D}"/>
              </a:ext>
            </a:extLst>
          </p:cNvPr>
          <p:cNvSpPr txBox="1"/>
          <p:nvPr/>
        </p:nvSpPr>
        <p:spPr>
          <a:xfrm>
            <a:off x="6461448" y="1874651"/>
            <a:ext cx="466531" cy="369332"/>
          </a:xfrm>
          <a:prstGeom prst="rect">
            <a:avLst/>
          </a:prstGeom>
          <a:noFill/>
        </p:spPr>
        <p:txBody>
          <a:bodyPr wrap="square" rtlCol="0">
            <a:spAutoFit/>
          </a:bodyPr>
          <a:lstStyle/>
          <a:p>
            <a:r>
              <a:rPr lang="en-US" dirty="0">
                <a:solidFill>
                  <a:schemeClr val="bg2"/>
                </a:solidFill>
              </a:rPr>
              <a:t>2</a:t>
            </a:r>
            <a:endParaRPr lang="en-IN" dirty="0"/>
          </a:p>
        </p:txBody>
      </p:sp>
      <p:sp>
        <p:nvSpPr>
          <p:cNvPr id="26" name="TextBox 25">
            <a:extLst>
              <a:ext uri="{FF2B5EF4-FFF2-40B4-BE49-F238E27FC236}">
                <a16:creationId xmlns:a16="http://schemas.microsoft.com/office/drawing/2014/main" id="{2B6A8E27-4AAA-27BC-D37E-0318D1AEE3C2}"/>
              </a:ext>
            </a:extLst>
          </p:cNvPr>
          <p:cNvSpPr txBox="1"/>
          <p:nvPr/>
        </p:nvSpPr>
        <p:spPr>
          <a:xfrm>
            <a:off x="8326017" y="1874651"/>
            <a:ext cx="466531" cy="369332"/>
          </a:xfrm>
          <a:prstGeom prst="rect">
            <a:avLst/>
          </a:prstGeom>
          <a:noFill/>
        </p:spPr>
        <p:txBody>
          <a:bodyPr wrap="square" rtlCol="0">
            <a:spAutoFit/>
          </a:bodyPr>
          <a:lstStyle/>
          <a:p>
            <a:r>
              <a:rPr lang="en-US" dirty="0">
                <a:solidFill>
                  <a:schemeClr val="bg2"/>
                </a:solidFill>
              </a:rPr>
              <a:t>3</a:t>
            </a:r>
            <a:endParaRPr lang="en-IN" dirty="0"/>
          </a:p>
        </p:txBody>
      </p:sp>
      <p:sp>
        <p:nvSpPr>
          <p:cNvPr id="27" name="TextBox 26">
            <a:extLst>
              <a:ext uri="{FF2B5EF4-FFF2-40B4-BE49-F238E27FC236}">
                <a16:creationId xmlns:a16="http://schemas.microsoft.com/office/drawing/2014/main" id="{251169F9-1A03-86FC-8DBA-019EFC6FFB28}"/>
              </a:ext>
            </a:extLst>
          </p:cNvPr>
          <p:cNvSpPr txBox="1"/>
          <p:nvPr/>
        </p:nvSpPr>
        <p:spPr>
          <a:xfrm>
            <a:off x="9053804" y="3301836"/>
            <a:ext cx="466531" cy="369332"/>
          </a:xfrm>
          <a:prstGeom prst="rect">
            <a:avLst/>
          </a:prstGeom>
          <a:noFill/>
        </p:spPr>
        <p:txBody>
          <a:bodyPr wrap="square" rtlCol="0">
            <a:spAutoFit/>
          </a:bodyPr>
          <a:lstStyle/>
          <a:p>
            <a:r>
              <a:rPr lang="en-US" dirty="0">
                <a:solidFill>
                  <a:schemeClr val="bg2"/>
                </a:solidFill>
              </a:rPr>
              <a:t>4</a:t>
            </a:r>
            <a:endParaRPr lang="en-IN" dirty="0"/>
          </a:p>
        </p:txBody>
      </p:sp>
    </p:spTree>
    <p:extLst>
      <p:ext uri="{BB962C8B-B14F-4D97-AF65-F5344CB8AC3E}">
        <p14:creationId xmlns:p14="http://schemas.microsoft.com/office/powerpoint/2010/main" val="581137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8.33333E-7 -1.48148E-6 L 0.05807 0.21134 " pathEditMode="relative" rAng="0" ptsTypes="AA">
                                      <p:cBhvr>
                                        <p:cTn id="6" dur="2000" fill="hold"/>
                                        <p:tgtEl>
                                          <p:spTgt spid="9"/>
                                        </p:tgtEl>
                                        <p:attrNameLst>
                                          <p:attrName>ppt_x</p:attrName>
                                          <p:attrName>ppt_y</p:attrName>
                                        </p:attrNameLst>
                                      </p:cBhvr>
                                      <p:rCtr x="2904" y="10556"/>
                                    </p:animMotion>
                                  </p:childTnLst>
                                </p:cTn>
                              </p:par>
                              <p:par>
                                <p:cTn id="7" presetID="42" presetClass="path" presetSubtype="0" accel="50000" decel="50000" fill="hold" grpId="0" nodeType="withEffect">
                                  <p:stCondLst>
                                    <p:cond delay="0"/>
                                  </p:stCondLst>
                                  <p:childTnLst>
                                    <p:animMotion origin="layout" path="M 3.54167E-6 -3.33333E-6 L -0.05417 0.21551 " pathEditMode="relative" rAng="0" ptsTypes="AA">
                                      <p:cBhvr>
                                        <p:cTn id="8" dur="2000" fill="hold"/>
                                        <p:tgtEl>
                                          <p:spTgt spid="10"/>
                                        </p:tgtEl>
                                        <p:attrNameLst>
                                          <p:attrName>ppt_x</p:attrName>
                                          <p:attrName>ppt_y</p:attrName>
                                        </p:attrNameLst>
                                      </p:cBhvr>
                                      <p:rCtr x="-2708" y="10764"/>
                                    </p:animMotion>
                                  </p:childTnLst>
                                </p:cTn>
                              </p:par>
                              <p:par>
                                <p:cTn id="9" presetID="42" presetClass="path" presetSubtype="0" accel="50000" decel="50000" fill="hold" grpId="0" nodeType="withEffect">
                                  <p:stCondLst>
                                    <p:cond delay="0"/>
                                  </p:stCondLst>
                                  <p:childTnLst>
                                    <p:animMotion origin="layout" path="M -1.04167E-6 2.22222E-6 L -0.15963 0.00139 " pathEditMode="relative" rAng="0" ptsTypes="AA">
                                      <p:cBhvr>
                                        <p:cTn id="10" dur="2000" fill="hold"/>
                                        <p:tgtEl>
                                          <p:spTgt spid="5"/>
                                        </p:tgtEl>
                                        <p:attrNameLst>
                                          <p:attrName>ppt_x</p:attrName>
                                          <p:attrName>ppt_y</p:attrName>
                                        </p:attrNameLst>
                                      </p:cBhvr>
                                      <p:rCtr x="-7982" y="69"/>
                                    </p:animMotion>
                                  </p:childTnLst>
                                </p:cTn>
                              </p:par>
                              <p:par>
                                <p:cTn id="11" presetID="42" presetClass="path" presetSubtype="0" accel="50000" decel="50000" fill="hold" grpId="0" nodeType="withEffect">
                                  <p:stCondLst>
                                    <p:cond delay="0"/>
                                  </p:stCondLst>
                                  <p:childTnLst>
                                    <p:animMotion origin="layout" path="M 3.75E-6 -3.33333E-6 L -0.06771 -0.21064 " pathEditMode="relative" rAng="0" ptsTypes="AA">
                                      <p:cBhvr>
                                        <p:cTn id="12" dur="2000" fill="hold"/>
                                        <p:tgtEl>
                                          <p:spTgt spid="6"/>
                                        </p:tgtEl>
                                        <p:attrNameLst>
                                          <p:attrName>ppt_x</p:attrName>
                                          <p:attrName>ppt_y</p:attrName>
                                        </p:attrNameLst>
                                      </p:cBhvr>
                                      <p:rCtr x="-3385" y="-10532"/>
                                    </p:animMotion>
                                  </p:childTnLst>
                                </p:cTn>
                              </p:par>
                              <p:par>
                                <p:cTn id="13" presetID="50" presetClass="path" presetSubtype="0" accel="50000" decel="50000" fill="hold" grpId="0" nodeType="withEffect">
                                  <p:stCondLst>
                                    <p:cond delay="0"/>
                                  </p:stCondLst>
                                  <p:childTnLst>
                                    <p:animMotion origin="layout" path="M -0.00481 0.00185 C 0.07526 0.00185 -0.03307 -0.19051 0.0362 -0.25046 C 0.10547 -0.31018 0.3698 -0.27477 0.41563 -0.26875 C 0.47305 -0.25949 0.47565 -0.16967 0.47565 -0.2037 " pathEditMode="relative" rAng="0" ptsTypes="AAAA">
                                      <p:cBhvr>
                                        <p:cTn id="14" dur="2000" fill="hold"/>
                                        <p:tgtEl>
                                          <p:spTgt spid="7"/>
                                        </p:tgtEl>
                                        <p:attrNameLst>
                                          <p:attrName>ppt_x</p:attrName>
                                          <p:attrName>ppt_y</p:attrName>
                                        </p:attrNameLst>
                                      </p:cBhvr>
                                      <p:rCtr x="24023" y="-14329"/>
                                    </p:animMotion>
                                  </p:childTnLst>
                                </p:cTn>
                              </p:par>
                              <p:par>
                                <p:cTn id="15" presetID="42" presetClass="path" presetSubtype="0" accel="50000" decel="50000" fill="hold" grpId="0" nodeType="withEffect">
                                  <p:stCondLst>
                                    <p:cond delay="0"/>
                                  </p:stCondLst>
                                  <p:childTnLst>
                                    <p:animMotion origin="layout" path="M 1.45833E-6 -1.48148E-6 L 0.15039 -0.00092 " pathEditMode="relative" rAng="0" ptsTypes="AA">
                                      <p:cBhvr>
                                        <p:cTn id="16" dur="2000" fill="hold"/>
                                        <p:tgtEl>
                                          <p:spTgt spid="25"/>
                                        </p:tgtEl>
                                        <p:attrNameLst>
                                          <p:attrName>ppt_x</p:attrName>
                                          <p:attrName>ppt_y</p:attrName>
                                        </p:attrNameLst>
                                      </p:cBhvr>
                                      <p:rCtr x="7513" y="-46"/>
                                    </p:animMotion>
                                  </p:childTnLst>
                                </p:cTn>
                              </p:par>
                              <p:par>
                                <p:cTn id="17" presetID="42" presetClass="path" presetSubtype="0" accel="50000" decel="50000" fill="hold" grpId="0" nodeType="withEffect">
                                  <p:stCondLst>
                                    <p:cond delay="0"/>
                                  </p:stCondLst>
                                  <p:childTnLst>
                                    <p:animMotion origin="layout" path="M -3.33333E-6 -1.48148E-6 L 0.06016 0.21134 " pathEditMode="relative" rAng="0" ptsTypes="AA">
                                      <p:cBhvr>
                                        <p:cTn id="18" dur="2000" fill="hold"/>
                                        <p:tgtEl>
                                          <p:spTgt spid="26"/>
                                        </p:tgtEl>
                                        <p:attrNameLst>
                                          <p:attrName>ppt_x</p:attrName>
                                          <p:attrName>ppt_y</p:attrName>
                                        </p:attrNameLst>
                                      </p:cBhvr>
                                      <p:rCtr x="3008" y="10556"/>
                                    </p:animMotion>
                                  </p:childTnLst>
                                </p:cTn>
                              </p:par>
                              <p:par>
                                <p:cTn id="19" presetID="42" presetClass="path" presetSubtype="0" accel="50000" decel="50000" fill="hold" grpId="0" nodeType="withEffect">
                                  <p:stCondLst>
                                    <p:cond delay="0"/>
                                  </p:stCondLst>
                                  <p:childTnLst>
                                    <p:animMotion origin="layout" path="M 1.25E-6 -3.33333E-6 L -0.05742 0.2169 " pathEditMode="relative" rAng="0" ptsTypes="AA">
                                      <p:cBhvr>
                                        <p:cTn id="20" dur="2000" fill="hold"/>
                                        <p:tgtEl>
                                          <p:spTgt spid="27"/>
                                        </p:tgtEl>
                                        <p:attrNameLst>
                                          <p:attrName>ppt_x</p:attrName>
                                          <p:attrName>ppt_y</p:attrName>
                                        </p:attrNameLst>
                                      </p:cBhvr>
                                      <p:rCtr x="-2878" y="10833"/>
                                    </p:animMotion>
                                  </p:childTnLst>
                                </p:cTn>
                              </p:par>
                              <p:par>
                                <p:cTn id="21" presetID="42" presetClass="path" presetSubtype="0" accel="50000" decel="50000" fill="hold" grpId="0" nodeType="withEffect">
                                  <p:stCondLst>
                                    <p:cond delay="0"/>
                                  </p:stCondLst>
                                  <p:childTnLst>
                                    <p:animMotion origin="layout" path="M -3.54167E-6 2.22222E-6 L -0.15898 -0.00672 " pathEditMode="relative" rAng="0" ptsTypes="AA">
                                      <p:cBhvr>
                                        <p:cTn id="22" dur="2000" fill="hold"/>
                                        <p:tgtEl>
                                          <p:spTgt spid="22"/>
                                        </p:tgtEl>
                                        <p:attrNameLst>
                                          <p:attrName>ppt_x</p:attrName>
                                          <p:attrName>ppt_y</p:attrName>
                                        </p:attrNameLst>
                                      </p:cBhvr>
                                      <p:rCtr x="-7956" y="-347"/>
                                    </p:animMotion>
                                  </p:childTnLst>
                                </p:cTn>
                              </p:par>
                              <p:par>
                                <p:cTn id="23" presetID="42" presetClass="path" presetSubtype="0" accel="50000" decel="50000" fill="hold" grpId="0" nodeType="withEffect">
                                  <p:stCondLst>
                                    <p:cond delay="0"/>
                                  </p:stCondLst>
                                  <p:childTnLst>
                                    <p:animMotion origin="layout" path="M 1.45833E-6 -3.33333E-6 L -0.06419 -0.20926 " pathEditMode="relative" rAng="0" ptsTypes="AA">
                                      <p:cBhvr>
                                        <p:cTn id="24" dur="2000" fill="hold"/>
                                        <p:tgtEl>
                                          <p:spTgt spid="23"/>
                                        </p:tgtEl>
                                        <p:attrNameLst>
                                          <p:attrName>ppt_x</p:attrName>
                                          <p:attrName>ppt_y</p:attrName>
                                        </p:attrNameLst>
                                      </p:cBhvr>
                                      <p:rCtr x="-3216" y="-10463"/>
                                    </p:animMotion>
                                  </p:childTnLst>
                                </p:cTn>
                              </p:par>
                              <p:par>
                                <p:cTn id="25" presetID="50" presetClass="path" presetSubtype="0" accel="50000" decel="50000" fill="hold" grpId="0" nodeType="withEffect">
                                  <p:stCondLst>
                                    <p:cond delay="0"/>
                                  </p:stCondLst>
                                  <p:childTnLst>
                                    <p:animMotion origin="layout" path="M -0.0013 0.00324 C -0.06211 0.00324 -0.03437 0.09722 -0.04714 0.19213 C -0.09635 0.29144 -0.08815 0.34422 -0.1569 0.33264 C -0.21927 0.32732 -0.37721 0.28472 -0.42747 0.24931 C -0.4776 0.21412 -0.46875 0.18148 -0.4582 0.12084 C -0.45352 -0.01203 -0.35755 -0.16967 -0.35755 -0.2037 " pathEditMode="relative" rAng="0" ptsTypes="AAAAAA">
                                      <p:cBhvr>
                                        <p:cTn id="26" dur="2000" fill="hold"/>
                                        <p:tgtEl>
                                          <p:spTgt spid="24"/>
                                        </p:tgtEl>
                                        <p:attrNameLst>
                                          <p:attrName>ppt_x</p:attrName>
                                          <p:attrName>ppt_y</p:attrName>
                                        </p:attrNameLst>
                                      </p:cBhvr>
                                      <p:rCtr x="-23255" y="6204"/>
                                    </p:animMotion>
                                  </p:childTnLst>
                                </p:cTn>
                              </p:par>
                              <p:par>
                                <p:cTn id="27" presetID="42" presetClass="path" presetSubtype="0" accel="50000" decel="50000" fill="hold" grpId="0" nodeType="withEffect">
                                  <p:stCondLst>
                                    <p:cond delay="0"/>
                                  </p:stCondLst>
                                  <p:childTnLst>
                                    <p:animMotion origin="layout" path="M 3.75E-6 -1.48148E-6 L 0.15286 1.11111E-6 " pathEditMode="relative" rAng="0" ptsTypes="AA">
                                      <p:cBhvr>
                                        <p:cTn id="28" dur="2000" fill="hold"/>
                                        <p:tgtEl>
                                          <p:spTgt spid="8"/>
                                        </p:tgtEl>
                                        <p:attrNameLst>
                                          <p:attrName>ppt_x</p:attrName>
                                          <p:attrName>ppt_y</p:attrName>
                                        </p:attrNameLst>
                                      </p:cBhvr>
                                      <p:rCtr x="7630" y="-2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22" grpId="0"/>
      <p:bldP spid="23" grpId="0"/>
      <p:bldP spid="24" grpId="0"/>
      <p:bldP spid="25" grpId="0"/>
      <p:bldP spid="26" grpId="0"/>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78ECD-C63D-391A-480F-FB3801D5DE2E}"/>
              </a:ext>
            </a:extLst>
          </p:cNvPr>
          <p:cNvSpPr>
            <a:spLocks noGrp="1"/>
          </p:cNvSpPr>
          <p:nvPr>
            <p:ph type="title"/>
          </p:nvPr>
        </p:nvSpPr>
        <p:spPr/>
        <p:txBody>
          <a:bodyPr/>
          <a:lstStyle/>
          <a:p>
            <a:r>
              <a:rPr lang="en-IN" dirty="0"/>
              <a:t>How the encryption works</a:t>
            </a:r>
          </a:p>
        </p:txBody>
      </p:sp>
      <p:sp>
        <p:nvSpPr>
          <p:cNvPr id="4" name="Hexagon 3">
            <a:extLst>
              <a:ext uri="{FF2B5EF4-FFF2-40B4-BE49-F238E27FC236}">
                <a16:creationId xmlns:a16="http://schemas.microsoft.com/office/drawing/2014/main" id="{828CBC18-DCCC-2361-4767-7C255BCB74CE}"/>
              </a:ext>
            </a:extLst>
          </p:cNvPr>
          <p:cNvSpPr/>
          <p:nvPr/>
        </p:nvSpPr>
        <p:spPr>
          <a:xfrm>
            <a:off x="972452" y="2243983"/>
            <a:ext cx="2957804" cy="2509934"/>
          </a:xfrm>
          <a:prstGeom prst="hexag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78B6A2DA-EFC0-C9CA-54C0-7D03BF46AF01}"/>
              </a:ext>
            </a:extLst>
          </p:cNvPr>
          <p:cNvSpPr txBox="1"/>
          <p:nvPr/>
        </p:nvSpPr>
        <p:spPr>
          <a:xfrm>
            <a:off x="3280223" y="4806796"/>
            <a:ext cx="466531" cy="369332"/>
          </a:xfrm>
          <a:prstGeom prst="rect">
            <a:avLst/>
          </a:prstGeom>
          <a:noFill/>
        </p:spPr>
        <p:txBody>
          <a:bodyPr wrap="square" rtlCol="0">
            <a:spAutoFit/>
          </a:bodyPr>
          <a:lstStyle/>
          <a:p>
            <a:r>
              <a:rPr lang="en-US" dirty="0">
                <a:solidFill>
                  <a:schemeClr val="bg2"/>
                </a:solidFill>
              </a:rPr>
              <a:t>0</a:t>
            </a:r>
            <a:endParaRPr lang="en-IN" dirty="0"/>
          </a:p>
        </p:txBody>
      </p:sp>
      <p:sp>
        <p:nvSpPr>
          <p:cNvPr id="6" name="TextBox 5">
            <a:extLst>
              <a:ext uri="{FF2B5EF4-FFF2-40B4-BE49-F238E27FC236}">
                <a16:creationId xmlns:a16="http://schemas.microsoft.com/office/drawing/2014/main" id="{84E1EFFC-5A72-F870-4C75-52293132EDC1}"/>
              </a:ext>
            </a:extLst>
          </p:cNvPr>
          <p:cNvSpPr txBox="1"/>
          <p:nvPr/>
        </p:nvSpPr>
        <p:spPr>
          <a:xfrm>
            <a:off x="1337899" y="4758556"/>
            <a:ext cx="466531" cy="369332"/>
          </a:xfrm>
          <a:prstGeom prst="rect">
            <a:avLst/>
          </a:prstGeom>
          <a:noFill/>
        </p:spPr>
        <p:txBody>
          <a:bodyPr wrap="square" rtlCol="0">
            <a:spAutoFit/>
          </a:bodyPr>
          <a:lstStyle/>
          <a:p>
            <a:r>
              <a:rPr lang="en-US" dirty="0">
                <a:solidFill>
                  <a:schemeClr val="bg2"/>
                </a:solidFill>
              </a:rPr>
              <a:t>P</a:t>
            </a:r>
            <a:endParaRPr lang="en-IN" dirty="0"/>
          </a:p>
        </p:txBody>
      </p:sp>
      <p:sp>
        <p:nvSpPr>
          <p:cNvPr id="7" name="TextBox 6">
            <a:extLst>
              <a:ext uri="{FF2B5EF4-FFF2-40B4-BE49-F238E27FC236}">
                <a16:creationId xmlns:a16="http://schemas.microsoft.com/office/drawing/2014/main" id="{0BB2AA9B-6524-74B4-9266-CAAFB41EACF3}"/>
              </a:ext>
            </a:extLst>
          </p:cNvPr>
          <p:cNvSpPr txBox="1"/>
          <p:nvPr/>
        </p:nvSpPr>
        <p:spPr>
          <a:xfrm>
            <a:off x="571235" y="3301836"/>
            <a:ext cx="466531" cy="369332"/>
          </a:xfrm>
          <a:prstGeom prst="rect">
            <a:avLst/>
          </a:prstGeom>
          <a:noFill/>
        </p:spPr>
        <p:txBody>
          <a:bodyPr wrap="square" rtlCol="0">
            <a:spAutoFit/>
          </a:bodyPr>
          <a:lstStyle/>
          <a:p>
            <a:r>
              <a:rPr lang="en-US" dirty="0">
                <a:solidFill>
                  <a:schemeClr val="bg2"/>
                </a:solidFill>
              </a:rPr>
              <a:t>@</a:t>
            </a:r>
            <a:endParaRPr lang="en-IN" dirty="0"/>
          </a:p>
        </p:txBody>
      </p:sp>
      <p:sp>
        <p:nvSpPr>
          <p:cNvPr id="8" name="TextBox 7">
            <a:extLst>
              <a:ext uri="{FF2B5EF4-FFF2-40B4-BE49-F238E27FC236}">
                <a16:creationId xmlns:a16="http://schemas.microsoft.com/office/drawing/2014/main" id="{D349B36D-9697-F430-A94F-50A40E67C995}"/>
              </a:ext>
            </a:extLst>
          </p:cNvPr>
          <p:cNvSpPr txBox="1"/>
          <p:nvPr/>
        </p:nvSpPr>
        <p:spPr>
          <a:xfrm>
            <a:off x="1337900" y="1874651"/>
            <a:ext cx="466531" cy="369332"/>
          </a:xfrm>
          <a:prstGeom prst="rect">
            <a:avLst/>
          </a:prstGeom>
          <a:noFill/>
        </p:spPr>
        <p:txBody>
          <a:bodyPr wrap="square" rtlCol="0">
            <a:spAutoFit/>
          </a:bodyPr>
          <a:lstStyle/>
          <a:p>
            <a:r>
              <a:rPr lang="en-US" dirty="0">
                <a:solidFill>
                  <a:schemeClr val="bg2"/>
                </a:solidFill>
              </a:rPr>
              <a:t>1</a:t>
            </a:r>
            <a:endParaRPr lang="en-IN" dirty="0"/>
          </a:p>
        </p:txBody>
      </p:sp>
      <p:sp>
        <p:nvSpPr>
          <p:cNvPr id="9" name="TextBox 8">
            <a:extLst>
              <a:ext uri="{FF2B5EF4-FFF2-40B4-BE49-F238E27FC236}">
                <a16:creationId xmlns:a16="http://schemas.microsoft.com/office/drawing/2014/main" id="{F4BCE5D9-14C9-E94D-781D-7DDDFA5BD4D5}"/>
              </a:ext>
            </a:extLst>
          </p:cNvPr>
          <p:cNvSpPr txBox="1"/>
          <p:nvPr/>
        </p:nvSpPr>
        <p:spPr>
          <a:xfrm>
            <a:off x="3202469" y="1874651"/>
            <a:ext cx="466531" cy="369332"/>
          </a:xfrm>
          <a:prstGeom prst="rect">
            <a:avLst/>
          </a:prstGeom>
          <a:noFill/>
        </p:spPr>
        <p:txBody>
          <a:bodyPr wrap="square" rtlCol="0">
            <a:spAutoFit/>
          </a:bodyPr>
          <a:lstStyle/>
          <a:p>
            <a:r>
              <a:rPr lang="en-US" dirty="0">
                <a:solidFill>
                  <a:schemeClr val="bg2"/>
                </a:solidFill>
              </a:rPr>
              <a:t>$</a:t>
            </a:r>
            <a:endParaRPr lang="en-IN" dirty="0"/>
          </a:p>
        </p:txBody>
      </p:sp>
      <p:sp>
        <p:nvSpPr>
          <p:cNvPr id="10" name="TextBox 9">
            <a:extLst>
              <a:ext uri="{FF2B5EF4-FFF2-40B4-BE49-F238E27FC236}">
                <a16:creationId xmlns:a16="http://schemas.microsoft.com/office/drawing/2014/main" id="{47E51F97-A84D-2A3C-F343-D383C86C8BBD}"/>
              </a:ext>
            </a:extLst>
          </p:cNvPr>
          <p:cNvSpPr txBox="1"/>
          <p:nvPr/>
        </p:nvSpPr>
        <p:spPr>
          <a:xfrm>
            <a:off x="3930256" y="3301836"/>
            <a:ext cx="466531" cy="369332"/>
          </a:xfrm>
          <a:prstGeom prst="rect">
            <a:avLst/>
          </a:prstGeom>
          <a:noFill/>
        </p:spPr>
        <p:txBody>
          <a:bodyPr wrap="square" rtlCol="0">
            <a:spAutoFit/>
          </a:bodyPr>
          <a:lstStyle/>
          <a:p>
            <a:r>
              <a:rPr lang="en-US" dirty="0">
                <a:solidFill>
                  <a:schemeClr val="bg2"/>
                </a:solidFill>
              </a:rPr>
              <a:t>w</a:t>
            </a:r>
            <a:endParaRPr lang="en-IN" dirty="0"/>
          </a:p>
        </p:txBody>
      </p:sp>
      <p:sp>
        <p:nvSpPr>
          <p:cNvPr id="21" name="Hexagon 20">
            <a:extLst>
              <a:ext uri="{FF2B5EF4-FFF2-40B4-BE49-F238E27FC236}">
                <a16:creationId xmlns:a16="http://schemas.microsoft.com/office/drawing/2014/main" id="{7725BFEF-B9F5-AC8F-95D8-AF24593D3626}"/>
              </a:ext>
            </a:extLst>
          </p:cNvPr>
          <p:cNvSpPr/>
          <p:nvPr/>
        </p:nvSpPr>
        <p:spPr>
          <a:xfrm>
            <a:off x="6096000" y="2243983"/>
            <a:ext cx="2957804" cy="2509934"/>
          </a:xfrm>
          <a:prstGeom prst="hexagon">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DD45E69F-6423-1655-6F70-4276EE78921A}"/>
              </a:ext>
            </a:extLst>
          </p:cNvPr>
          <p:cNvSpPr txBox="1"/>
          <p:nvPr/>
        </p:nvSpPr>
        <p:spPr>
          <a:xfrm>
            <a:off x="8403771" y="4806796"/>
            <a:ext cx="466531" cy="369332"/>
          </a:xfrm>
          <a:prstGeom prst="rect">
            <a:avLst/>
          </a:prstGeom>
          <a:noFill/>
        </p:spPr>
        <p:txBody>
          <a:bodyPr wrap="square" rtlCol="0">
            <a:spAutoFit/>
          </a:bodyPr>
          <a:lstStyle/>
          <a:p>
            <a:r>
              <a:rPr lang="en-US" dirty="0">
                <a:solidFill>
                  <a:schemeClr val="bg2"/>
                </a:solidFill>
              </a:rPr>
              <a:t>4</a:t>
            </a:r>
            <a:endParaRPr lang="en-IN" dirty="0"/>
          </a:p>
        </p:txBody>
      </p:sp>
      <p:sp>
        <p:nvSpPr>
          <p:cNvPr id="23" name="TextBox 22">
            <a:extLst>
              <a:ext uri="{FF2B5EF4-FFF2-40B4-BE49-F238E27FC236}">
                <a16:creationId xmlns:a16="http://schemas.microsoft.com/office/drawing/2014/main" id="{B8F71326-6DC3-78B3-81EF-0FA340FCEEBE}"/>
              </a:ext>
            </a:extLst>
          </p:cNvPr>
          <p:cNvSpPr txBox="1"/>
          <p:nvPr/>
        </p:nvSpPr>
        <p:spPr>
          <a:xfrm>
            <a:off x="6461447" y="4758556"/>
            <a:ext cx="466531" cy="369332"/>
          </a:xfrm>
          <a:prstGeom prst="rect">
            <a:avLst/>
          </a:prstGeom>
          <a:noFill/>
        </p:spPr>
        <p:txBody>
          <a:bodyPr wrap="square" rtlCol="0">
            <a:spAutoFit/>
          </a:bodyPr>
          <a:lstStyle/>
          <a:p>
            <a:r>
              <a:rPr lang="en-US" dirty="0">
                <a:solidFill>
                  <a:schemeClr val="bg2"/>
                </a:solidFill>
              </a:rPr>
              <a:t>r</a:t>
            </a:r>
            <a:endParaRPr lang="en-IN" dirty="0"/>
          </a:p>
        </p:txBody>
      </p:sp>
      <p:sp>
        <p:nvSpPr>
          <p:cNvPr id="24" name="TextBox 23">
            <a:extLst>
              <a:ext uri="{FF2B5EF4-FFF2-40B4-BE49-F238E27FC236}">
                <a16:creationId xmlns:a16="http://schemas.microsoft.com/office/drawing/2014/main" id="{9E9DCCE6-3A93-ACBC-A916-9770FB6A9A33}"/>
              </a:ext>
            </a:extLst>
          </p:cNvPr>
          <p:cNvSpPr txBox="1"/>
          <p:nvPr/>
        </p:nvSpPr>
        <p:spPr>
          <a:xfrm>
            <a:off x="5694783" y="3301836"/>
            <a:ext cx="466531" cy="369332"/>
          </a:xfrm>
          <a:prstGeom prst="rect">
            <a:avLst/>
          </a:prstGeom>
          <a:noFill/>
        </p:spPr>
        <p:txBody>
          <a:bodyPr wrap="square" rtlCol="0">
            <a:spAutoFit/>
          </a:bodyPr>
          <a:lstStyle/>
          <a:p>
            <a:r>
              <a:rPr lang="en-US" dirty="0">
                <a:solidFill>
                  <a:schemeClr val="bg2"/>
                </a:solidFill>
              </a:rPr>
              <a:t>D</a:t>
            </a:r>
            <a:endParaRPr lang="en-IN" dirty="0"/>
          </a:p>
        </p:txBody>
      </p:sp>
      <p:sp>
        <p:nvSpPr>
          <p:cNvPr id="25" name="TextBox 24">
            <a:extLst>
              <a:ext uri="{FF2B5EF4-FFF2-40B4-BE49-F238E27FC236}">
                <a16:creationId xmlns:a16="http://schemas.microsoft.com/office/drawing/2014/main" id="{CF0AC346-12F7-1558-3229-2ADF7636AE4D}"/>
              </a:ext>
            </a:extLst>
          </p:cNvPr>
          <p:cNvSpPr txBox="1"/>
          <p:nvPr/>
        </p:nvSpPr>
        <p:spPr>
          <a:xfrm>
            <a:off x="6461448" y="1874651"/>
            <a:ext cx="466531" cy="369332"/>
          </a:xfrm>
          <a:prstGeom prst="rect">
            <a:avLst/>
          </a:prstGeom>
          <a:noFill/>
        </p:spPr>
        <p:txBody>
          <a:bodyPr wrap="square" rtlCol="0">
            <a:spAutoFit/>
          </a:bodyPr>
          <a:lstStyle/>
          <a:p>
            <a:r>
              <a:rPr lang="en-US" dirty="0">
                <a:solidFill>
                  <a:schemeClr val="bg2"/>
                </a:solidFill>
              </a:rPr>
              <a:t>S</a:t>
            </a:r>
            <a:endParaRPr lang="en-IN" dirty="0"/>
          </a:p>
        </p:txBody>
      </p:sp>
      <p:sp>
        <p:nvSpPr>
          <p:cNvPr id="26" name="TextBox 25">
            <a:extLst>
              <a:ext uri="{FF2B5EF4-FFF2-40B4-BE49-F238E27FC236}">
                <a16:creationId xmlns:a16="http://schemas.microsoft.com/office/drawing/2014/main" id="{2B6A8E27-4AAA-27BC-D37E-0318D1AEE3C2}"/>
              </a:ext>
            </a:extLst>
          </p:cNvPr>
          <p:cNvSpPr txBox="1"/>
          <p:nvPr/>
        </p:nvSpPr>
        <p:spPr>
          <a:xfrm>
            <a:off x="8326017" y="1874651"/>
            <a:ext cx="466531" cy="369332"/>
          </a:xfrm>
          <a:prstGeom prst="rect">
            <a:avLst/>
          </a:prstGeom>
          <a:noFill/>
        </p:spPr>
        <p:txBody>
          <a:bodyPr wrap="square" rtlCol="0">
            <a:spAutoFit/>
          </a:bodyPr>
          <a:lstStyle/>
          <a:p>
            <a:r>
              <a:rPr lang="en-US" dirty="0">
                <a:solidFill>
                  <a:schemeClr val="bg2"/>
                </a:solidFill>
              </a:rPr>
              <a:t>2</a:t>
            </a:r>
            <a:endParaRPr lang="en-IN" dirty="0"/>
          </a:p>
        </p:txBody>
      </p:sp>
      <p:sp>
        <p:nvSpPr>
          <p:cNvPr id="27" name="TextBox 26">
            <a:extLst>
              <a:ext uri="{FF2B5EF4-FFF2-40B4-BE49-F238E27FC236}">
                <a16:creationId xmlns:a16="http://schemas.microsoft.com/office/drawing/2014/main" id="{251169F9-1A03-86FC-8DBA-019EFC6FFB28}"/>
              </a:ext>
            </a:extLst>
          </p:cNvPr>
          <p:cNvSpPr txBox="1"/>
          <p:nvPr/>
        </p:nvSpPr>
        <p:spPr>
          <a:xfrm>
            <a:off x="9053804" y="3301836"/>
            <a:ext cx="466531" cy="369332"/>
          </a:xfrm>
          <a:prstGeom prst="rect">
            <a:avLst/>
          </a:prstGeom>
          <a:noFill/>
        </p:spPr>
        <p:txBody>
          <a:bodyPr wrap="square" rtlCol="0">
            <a:spAutoFit/>
          </a:bodyPr>
          <a:lstStyle/>
          <a:p>
            <a:r>
              <a:rPr lang="en-US" dirty="0">
                <a:solidFill>
                  <a:schemeClr val="bg2"/>
                </a:solidFill>
              </a:rPr>
              <a:t>3</a:t>
            </a:r>
            <a:endParaRPr lang="en-IN" dirty="0"/>
          </a:p>
        </p:txBody>
      </p:sp>
    </p:spTree>
    <p:extLst>
      <p:ext uri="{BB962C8B-B14F-4D97-AF65-F5344CB8AC3E}">
        <p14:creationId xmlns:p14="http://schemas.microsoft.com/office/powerpoint/2010/main" val="64921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75E-6 -1.48148E-6 L 0.1552 0.425 " pathEditMode="relative" rAng="0" ptsTypes="AA">
                                      <p:cBhvr>
                                        <p:cTn id="6" dur="2000" fill="hold"/>
                                        <p:tgtEl>
                                          <p:spTgt spid="8"/>
                                        </p:tgtEl>
                                        <p:attrNameLst>
                                          <p:attrName>ppt_x</p:attrName>
                                          <p:attrName>ppt_y</p:attrName>
                                        </p:attrNameLst>
                                      </p:cBhvr>
                                      <p:rCtr x="7760" y="21250"/>
                                    </p:animMotion>
                                  </p:childTnLst>
                                </p:cTn>
                              </p:par>
                              <p:par>
                                <p:cTn id="7" presetID="42" presetClass="path" presetSubtype="0" accel="50000" decel="50000" fill="hold" grpId="0" nodeType="withEffect">
                                  <p:stCondLst>
                                    <p:cond delay="0"/>
                                  </p:stCondLst>
                                  <p:childTnLst>
                                    <p:animMotion origin="layout" path="M -1.04167E-6 2.22222E-6 L -0.15924 -0.42755 " pathEditMode="relative" rAng="0" ptsTypes="AA">
                                      <p:cBhvr>
                                        <p:cTn id="8" dur="2000" fill="hold"/>
                                        <p:tgtEl>
                                          <p:spTgt spid="5"/>
                                        </p:tgtEl>
                                        <p:attrNameLst>
                                          <p:attrName>ppt_x</p:attrName>
                                          <p:attrName>ppt_y</p:attrName>
                                        </p:attrNameLst>
                                      </p:cBhvr>
                                      <p:rCtr x="-7904" y="-21435"/>
                                    </p:animMotion>
                                  </p:childTnLst>
                                </p:cTn>
                              </p:par>
                              <p:par>
                                <p:cTn id="9" presetID="42" presetClass="path" presetSubtype="0" accel="50000" decel="50000" fill="hold" grpId="0" nodeType="withEffect">
                                  <p:stCondLst>
                                    <p:cond delay="0"/>
                                  </p:stCondLst>
                                  <p:childTnLst>
                                    <p:animMotion origin="layout" path="M 3.75E-6 -3.33333E-6 L 0.1552 -0.42176 " pathEditMode="relative" rAng="0" ptsTypes="AA">
                                      <p:cBhvr>
                                        <p:cTn id="10" dur="2000" fill="hold"/>
                                        <p:tgtEl>
                                          <p:spTgt spid="6"/>
                                        </p:tgtEl>
                                        <p:attrNameLst>
                                          <p:attrName>ppt_x</p:attrName>
                                          <p:attrName>ppt_y</p:attrName>
                                        </p:attrNameLst>
                                      </p:cBhvr>
                                      <p:rCtr x="7760" y="-21088"/>
                                    </p:animMotion>
                                  </p:childTnLst>
                                </p:cTn>
                              </p:par>
                              <p:par>
                                <p:cTn id="11" presetID="42" presetClass="path" presetSubtype="0" accel="50000" decel="50000" fill="hold" grpId="0" nodeType="withEffect">
                                  <p:stCondLst>
                                    <p:cond delay="0"/>
                                  </p:stCondLst>
                                  <p:childTnLst>
                                    <p:animMotion origin="layout" path="M -8.33333E-7 -1.48148E-6 L -0.15286 0.4206 " pathEditMode="relative" rAng="0" ptsTypes="AA">
                                      <p:cBhvr>
                                        <p:cTn id="12" dur="2000" fill="hold"/>
                                        <p:tgtEl>
                                          <p:spTgt spid="9"/>
                                        </p:tgtEl>
                                        <p:attrNameLst>
                                          <p:attrName>ppt_x</p:attrName>
                                          <p:attrName>ppt_y</p:attrName>
                                        </p:attrNameLst>
                                      </p:cBhvr>
                                      <p:rCtr x="-7552" y="20903"/>
                                    </p:animMotion>
                                  </p:childTnLst>
                                </p:cTn>
                              </p:par>
                              <p:par>
                                <p:cTn id="13" presetID="42" presetClass="path" presetSubtype="0" accel="50000" decel="50000" fill="hold" grpId="0" nodeType="withEffect">
                                  <p:stCondLst>
                                    <p:cond delay="0"/>
                                  </p:stCondLst>
                                  <p:childTnLst>
                                    <p:animMotion origin="layout" path="M 4.375E-6 -3.33333E-6 L 0.27604 0.00186 " pathEditMode="relative" rAng="0" ptsTypes="AA">
                                      <p:cBhvr>
                                        <p:cTn id="14" dur="2000" fill="hold"/>
                                        <p:tgtEl>
                                          <p:spTgt spid="7"/>
                                        </p:tgtEl>
                                        <p:attrNameLst>
                                          <p:attrName>ppt_x</p:attrName>
                                          <p:attrName>ppt_y</p:attrName>
                                        </p:attrNameLst>
                                      </p:cBhvr>
                                      <p:rCtr x="13802" y="93"/>
                                    </p:animMotion>
                                  </p:childTnLst>
                                </p:cTn>
                              </p:par>
                              <p:par>
                                <p:cTn id="15" presetID="42" presetClass="path" presetSubtype="0" accel="50000" decel="50000" fill="hold" grpId="0" nodeType="withEffect">
                                  <p:stCondLst>
                                    <p:cond delay="0"/>
                                  </p:stCondLst>
                                  <p:childTnLst>
                                    <p:animMotion origin="layout" path="M 3.54167E-6 -3.33333E-6 L -0.27552 -4.07407E-6 " pathEditMode="relative" rAng="0" ptsTypes="AA">
                                      <p:cBhvr>
                                        <p:cTn id="16" dur="2000" fill="hold"/>
                                        <p:tgtEl>
                                          <p:spTgt spid="10"/>
                                        </p:tgtEl>
                                        <p:attrNameLst>
                                          <p:attrName>ppt_x</p:attrName>
                                          <p:attrName>ppt_y</p:attrName>
                                        </p:attrNameLst>
                                      </p:cBhvr>
                                      <p:rCtr x="-13672" y="162"/>
                                    </p:animMotion>
                                  </p:childTnLst>
                                </p:cTn>
                              </p:par>
                              <p:par>
                                <p:cTn id="17" presetID="42" presetClass="path" presetSubtype="0" accel="50000" decel="50000" fill="hold" grpId="0" nodeType="withEffect">
                                  <p:stCondLst>
                                    <p:cond delay="0"/>
                                  </p:stCondLst>
                                  <p:childTnLst>
                                    <p:animMotion origin="layout" path="M 1.45833E-6 -1.48148E-6 L 0.15846 0.425 " pathEditMode="relative" rAng="0" ptsTypes="AA">
                                      <p:cBhvr>
                                        <p:cTn id="18" dur="2000" fill="hold"/>
                                        <p:tgtEl>
                                          <p:spTgt spid="25"/>
                                        </p:tgtEl>
                                        <p:attrNameLst>
                                          <p:attrName>ppt_x</p:attrName>
                                          <p:attrName>ppt_y</p:attrName>
                                        </p:attrNameLst>
                                      </p:cBhvr>
                                      <p:rCtr x="7917" y="21250"/>
                                    </p:animMotion>
                                  </p:childTnLst>
                                </p:cTn>
                              </p:par>
                              <p:par>
                                <p:cTn id="19" presetID="42" presetClass="path" presetSubtype="0" accel="50000" decel="50000" fill="hold" grpId="0" nodeType="withEffect">
                                  <p:stCondLst>
                                    <p:cond delay="0"/>
                                  </p:stCondLst>
                                  <p:childTnLst>
                                    <p:animMotion origin="layout" path="M -3.54167E-6 2.22222E-6 L -0.15938 -0.42755 " pathEditMode="relative" rAng="0" ptsTypes="AA">
                                      <p:cBhvr>
                                        <p:cTn id="20" dur="2000" fill="hold"/>
                                        <p:tgtEl>
                                          <p:spTgt spid="22"/>
                                        </p:tgtEl>
                                        <p:attrNameLst>
                                          <p:attrName>ppt_x</p:attrName>
                                          <p:attrName>ppt_y</p:attrName>
                                        </p:attrNameLst>
                                      </p:cBhvr>
                                      <p:rCtr x="-8203" y="-21435"/>
                                    </p:animMotion>
                                  </p:childTnLst>
                                </p:cTn>
                              </p:par>
                              <p:par>
                                <p:cTn id="21" presetID="42" presetClass="path" presetSubtype="0" accel="50000" decel="50000" fill="hold" grpId="0" nodeType="withEffect">
                                  <p:stCondLst>
                                    <p:cond delay="0"/>
                                  </p:stCondLst>
                                  <p:childTnLst>
                                    <p:animMotion origin="layout" path="M 2.08333E-6 -3.33333E-6 L 0.27604 0.00324 " pathEditMode="relative" rAng="0" ptsTypes="AA">
                                      <p:cBhvr>
                                        <p:cTn id="22" dur="2000" fill="hold"/>
                                        <p:tgtEl>
                                          <p:spTgt spid="24"/>
                                        </p:tgtEl>
                                        <p:attrNameLst>
                                          <p:attrName>ppt_x</p:attrName>
                                          <p:attrName>ppt_y</p:attrName>
                                        </p:attrNameLst>
                                      </p:cBhvr>
                                      <p:rCtr x="13802" y="162"/>
                                    </p:animMotion>
                                  </p:childTnLst>
                                </p:cTn>
                              </p:par>
                              <p:par>
                                <p:cTn id="23" presetID="42" presetClass="path" presetSubtype="0" accel="50000" decel="50000" fill="hold" grpId="0" nodeType="withEffect">
                                  <p:stCondLst>
                                    <p:cond delay="0"/>
                                  </p:stCondLst>
                                  <p:childTnLst>
                                    <p:animMotion origin="layout" path="M 1.25E-6 -3.33333E-6 L -0.27552 -2.96296E-6 " pathEditMode="relative" rAng="0" ptsTypes="AA">
                                      <p:cBhvr>
                                        <p:cTn id="24" dur="2000" fill="hold"/>
                                        <p:tgtEl>
                                          <p:spTgt spid="27"/>
                                        </p:tgtEl>
                                        <p:attrNameLst>
                                          <p:attrName>ppt_x</p:attrName>
                                          <p:attrName>ppt_y</p:attrName>
                                        </p:attrNameLst>
                                      </p:cBhvr>
                                      <p:rCtr x="-13828" y="231"/>
                                    </p:animMotion>
                                  </p:childTnLst>
                                </p:cTn>
                              </p:par>
                              <p:par>
                                <p:cTn id="25" presetID="42" presetClass="path" presetSubtype="0" accel="50000" decel="50000" fill="hold" grpId="0" nodeType="withEffect">
                                  <p:stCondLst>
                                    <p:cond delay="0"/>
                                  </p:stCondLst>
                                  <p:childTnLst>
                                    <p:animMotion origin="layout" path="M -3.33333E-6 -1.48148E-6 L -0.15755 0.42083 " pathEditMode="relative" rAng="0" ptsTypes="AA">
                                      <p:cBhvr>
                                        <p:cTn id="26" dur="2000" fill="hold"/>
                                        <p:tgtEl>
                                          <p:spTgt spid="26"/>
                                        </p:tgtEl>
                                        <p:attrNameLst>
                                          <p:attrName>ppt_x</p:attrName>
                                          <p:attrName>ppt_y</p:attrName>
                                        </p:attrNameLst>
                                      </p:cBhvr>
                                      <p:rCtr x="-7878" y="21042"/>
                                    </p:animMotion>
                                  </p:childTnLst>
                                </p:cTn>
                              </p:par>
                              <p:par>
                                <p:cTn id="27" presetID="42" presetClass="path" presetSubtype="0" accel="50000" decel="50000" fill="hold" grpId="0" nodeType="withEffect">
                                  <p:stCondLst>
                                    <p:cond delay="0"/>
                                  </p:stCondLst>
                                  <p:childTnLst>
                                    <p:animMotion origin="layout" path="M 1.45833E-6 -3.33333E-6 L 0.153 -0.42061 " pathEditMode="relative" rAng="0" ptsTypes="AA">
                                      <p:cBhvr>
                                        <p:cTn id="28" dur="2000" fill="hold"/>
                                        <p:tgtEl>
                                          <p:spTgt spid="23"/>
                                        </p:tgtEl>
                                        <p:attrNameLst>
                                          <p:attrName>ppt_x</p:attrName>
                                          <p:attrName>ppt_y</p:attrName>
                                        </p:attrNameLst>
                                      </p:cBhvr>
                                      <p:rCtr x="7760" y="-2108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22" grpId="0"/>
      <p:bldP spid="23" grpId="0"/>
      <p:bldP spid="24" grpId="0"/>
      <p:bldP spid="25" grpId="0"/>
      <p:bldP spid="26" grpId="0"/>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11A83-016F-A284-8ED3-7516370214F7}"/>
              </a:ext>
            </a:extLst>
          </p:cNvPr>
          <p:cNvSpPr>
            <a:spLocks noGrp="1"/>
          </p:cNvSpPr>
          <p:nvPr>
            <p:ph type="title"/>
          </p:nvPr>
        </p:nvSpPr>
        <p:spPr/>
        <p:txBody>
          <a:bodyPr/>
          <a:lstStyle/>
          <a:p>
            <a:pPr algn="ctr"/>
            <a:r>
              <a:rPr lang="en-IN" dirty="0"/>
              <a:t>Group members</a:t>
            </a:r>
          </a:p>
        </p:txBody>
      </p:sp>
      <p:graphicFrame>
        <p:nvGraphicFramePr>
          <p:cNvPr id="4" name="Table 4">
            <a:extLst>
              <a:ext uri="{FF2B5EF4-FFF2-40B4-BE49-F238E27FC236}">
                <a16:creationId xmlns:a16="http://schemas.microsoft.com/office/drawing/2014/main" id="{28A7802C-2BDF-4F6A-56DC-033F1BFDC93C}"/>
              </a:ext>
            </a:extLst>
          </p:cNvPr>
          <p:cNvGraphicFramePr>
            <a:graphicFrameLocks noGrp="1"/>
          </p:cNvGraphicFramePr>
          <p:nvPr>
            <p:extLst>
              <p:ext uri="{D42A27DB-BD31-4B8C-83A1-F6EECF244321}">
                <p14:modId xmlns:p14="http://schemas.microsoft.com/office/powerpoint/2010/main" val="2851034439"/>
              </p:ext>
            </p:extLst>
          </p:nvPr>
        </p:nvGraphicFramePr>
        <p:xfrm>
          <a:off x="2494534" y="2057633"/>
          <a:ext cx="7202931" cy="3027714"/>
        </p:xfrm>
        <a:graphic>
          <a:graphicData uri="http://schemas.openxmlformats.org/drawingml/2006/table">
            <a:tbl>
              <a:tblPr firstRow="1" bandRow="1">
                <a:tableStyleId>{073A0DAA-6AF3-43AB-8588-CEC1D06C72B9}</a:tableStyleId>
              </a:tblPr>
              <a:tblGrid>
                <a:gridCol w="2400977">
                  <a:extLst>
                    <a:ext uri="{9D8B030D-6E8A-4147-A177-3AD203B41FA5}">
                      <a16:colId xmlns:a16="http://schemas.microsoft.com/office/drawing/2014/main" val="3177563440"/>
                    </a:ext>
                  </a:extLst>
                </a:gridCol>
                <a:gridCol w="2400977">
                  <a:extLst>
                    <a:ext uri="{9D8B030D-6E8A-4147-A177-3AD203B41FA5}">
                      <a16:colId xmlns:a16="http://schemas.microsoft.com/office/drawing/2014/main" val="2898269682"/>
                    </a:ext>
                  </a:extLst>
                </a:gridCol>
                <a:gridCol w="2400977">
                  <a:extLst>
                    <a:ext uri="{9D8B030D-6E8A-4147-A177-3AD203B41FA5}">
                      <a16:colId xmlns:a16="http://schemas.microsoft.com/office/drawing/2014/main" val="254028186"/>
                    </a:ext>
                  </a:extLst>
                </a:gridCol>
              </a:tblGrid>
              <a:tr h="696554">
                <a:tc>
                  <a:txBody>
                    <a:bodyPr/>
                    <a:lstStyle/>
                    <a:p>
                      <a:r>
                        <a:rPr lang="en-IN" dirty="0"/>
                        <a:t>Name</a:t>
                      </a:r>
                    </a:p>
                  </a:txBody>
                  <a:tcPr/>
                </a:tc>
                <a:tc>
                  <a:txBody>
                    <a:bodyPr/>
                    <a:lstStyle/>
                    <a:p>
                      <a:r>
                        <a:rPr lang="en-IN" dirty="0"/>
                        <a:t>Roll Number</a:t>
                      </a:r>
                    </a:p>
                  </a:txBody>
                  <a:tcPr/>
                </a:tc>
                <a:tc>
                  <a:txBody>
                    <a:bodyPr/>
                    <a:lstStyle/>
                    <a:p>
                      <a:r>
                        <a:rPr lang="en-IN" dirty="0"/>
                        <a:t>PRN</a:t>
                      </a:r>
                    </a:p>
                  </a:txBody>
                  <a:tcPr/>
                </a:tc>
                <a:extLst>
                  <a:ext uri="{0D108BD9-81ED-4DB2-BD59-A6C34878D82A}">
                    <a16:rowId xmlns:a16="http://schemas.microsoft.com/office/drawing/2014/main" val="569284201"/>
                  </a:ext>
                </a:extLst>
              </a:tr>
              <a:tr h="582790">
                <a:tc>
                  <a:txBody>
                    <a:bodyPr/>
                    <a:lstStyle/>
                    <a:p>
                      <a:r>
                        <a:rPr lang="en-IN" dirty="0" err="1"/>
                        <a:t>Aarya</a:t>
                      </a:r>
                      <a:r>
                        <a:rPr lang="en-IN" dirty="0"/>
                        <a:t> Tiwari</a:t>
                      </a:r>
                    </a:p>
                  </a:txBody>
                  <a:tcPr/>
                </a:tc>
                <a:tc>
                  <a:txBody>
                    <a:bodyPr/>
                    <a:lstStyle/>
                    <a:p>
                      <a:pPr algn="ctr"/>
                      <a:r>
                        <a:rPr lang="en-IN" dirty="0"/>
                        <a:t>3</a:t>
                      </a:r>
                    </a:p>
                  </a:txBody>
                  <a:tcPr/>
                </a:tc>
                <a:tc>
                  <a:txBody>
                    <a:bodyPr/>
                    <a:lstStyle/>
                    <a:p>
                      <a:r>
                        <a:rPr lang="en-IN" dirty="0"/>
                        <a:t>12010588</a:t>
                      </a:r>
                    </a:p>
                  </a:txBody>
                  <a:tcPr/>
                </a:tc>
                <a:extLst>
                  <a:ext uri="{0D108BD9-81ED-4DB2-BD59-A6C34878D82A}">
                    <a16:rowId xmlns:a16="http://schemas.microsoft.com/office/drawing/2014/main" val="393380355"/>
                  </a:ext>
                </a:extLst>
              </a:tr>
              <a:tr h="582790">
                <a:tc>
                  <a:txBody>
                    <a:bodyPr/>
                    <a:lstStyle/>
                    <a:p>
                      <a:r>
                        <a:rPr lang="en-IN" dirty="0" err="1"/>
                        <a:t>Harshal</a:t>
                      </a:r>
                      <a:r>
                        <a:rPr lang="en-IN" dirty="0"/>
                        <a:t> </a:t>
                      </a:r>
                      <a:r>
                        <a:rPr lang="en-IN" dirty="0" err="1"/>
                        <a:t>Abak</a:t>
                      </a:r>
                      <a:endParaRPr lang="en-IN" dirty="0"/>
                    </a:p>
                  </a:txBody>
                  <a:tcPr/>
                </a:tc>
                <a:tc>
                  <a:txBody>
                    <a:bodyPr/>
                    <a:lstStyle/>
                    <a:p>
                      <a:pPr algn="ctr"/>
                      <a:r>
                        <a:rPr lang="en-IN" dirty="0"/>
                        <a:t>5</a:t>
                      </a:r>
                    </a:p>
                  </a:txBody>
                  <a:tcPr/>
                </a:tc>
                <a:tc>
                  <a:txBody>
                    <a:bodyPr/>
                    <a:lstStyle/>
                    <a:p>
                      <a:r>
                        <a:rPr lang="en-IN" dirty="0"/>
                        <a:t>12011089</a:t>
                      </a:r>
                    </a:p>
                  </a:txBody>
                  <a:tcPr/>
                </a:tc>
                <a:extLst>
                  <a:ext uri="{0D108BD9-81ED-4DB2-BD59-A6C34878D82A}">
                    <a16:rowId xmlns:a16="http://schemas.microsoft.com/office/drawing/2014/main" val="1691973504"/>
                  </a:ext>
                </a:extLst>
              </a:tr>
              <a:tr h="582790">
                <a:tc>
                  <a:txBody>
                    <a:bodyPr/>
                    <a:lstStyle/>
                    <a:p>
                      <a:r>
                        <a:rPr lang="en-IN" dirty="0"/>
                        <a:t>Abu Ansari</a:t>
                      </a:r>
                    </a:p>
                  </a:txBody>
                  <a:tcPr/>
                </a:tc>
                <a:tc>
                  <a:txBody>
                    <a:bodyPr/>
                    <a:lstStyle/>
                    <a:p>
                      <a:pPr algn="ctr"/>
                      <a:r>
                        <a:rPr lang="en-IN" dirty="0"/>
                        <a:t>9</a:t>
                      </a:r>
                    </a:p>
                  </a:txBody>
                  <a:tcPr/>
                </a:tc>
                <a:tc>
                  <a:txBody>
                    <a:bodyPr/>
                    <a:lstStyle/>
                    <a:p>
                      <a:r>
                        <a:rPr lang="en-IN" dirty="0"/>
                        <a:t>12010599</a:t>
                      </a:r>
                    </a:p>
                  </a:txBody>
                  <a:tcPr/>
                </a:tc>
                <a:extLst>
                  <a:ext uri="{0D108BD9-81ED-4DB2-BD59-A6C34878D82A}">
                    <a16:rowId xmlns:a16="http://schemas.microsoft.com/office/drawing/2014/main" val="157777531"/>
                  </a:ext>
                </a:extLst>
              </a:tr>
              <a:tr h="582790">
                <a:tc>
                  <a:txBody>
                    <a:bodyPr/>
                    <a:lstStyle/>
                    <a:p>
                      <a:r>
                        <a:rPr lang="en-IN" dirty="0"/>
                        <a:t>Kaivalya </a:t>
                      </a:r>
                      <a:r>
                        <a:rPr lang="en-IN" dirty="0" err="1"/>
                        <a:t>Aole</a:t>
                      </a:r>
                      <a:endParaRPr lang="en-IN" dirty="0"/>
                    </a:p>
                  </a:txBody>
                  <a:tcPr/>
                </a:tc>
                <a:tc>
                  <a:txBody>
                    <a:bodyPr/>
                    <a:lstStyle/>
                    <a:p>
                      <a:pPr algn="ctr"/>
                      <a:r>
                        <a:rPr lang="en-IN" dirty="0"/>
                        <a:t>26</a:t>
                      </a:r>
                    </a:p>
                  </a:txBody>
                  <a:tcPr/>
                </a:tc>
                <a:tc>
                  <a:txBody>
                    <a:bodyPr/>
                    <a:lstStyle/>
                    <a:p>
                      <a:r>
                        <a:rPr lang="en-IN" dirty="0"/>
                        <a:t>12011359</a:t>
                      </a:r>
                    </a:p>
                  </a:txBody>
                  <a:tcPr/>
                </a:tc>
                <a:extLst>
                  <a:ext uri="{0D108BD9-81ED-4DB2-BD59-A6C34878D82A}">
                    <a16:rowId xmlns:a16="http://schemas.microsoft.com/office/drawing/2014/main" val="167259447"/>
                  </a:ext>
                </a:extLst>
              </a:tr>
            </a:tbl>
          </a:graphicData>
        </a:graphic>
      </p:graphicFrame>
      <p:sp>
        <p:nvSpPr>
          <p:cNvPr id="3" name="TextBox 2">
            <a:extLst>
              <a:ext uri="{FF2B5EF4-FFF2-40B4-BE49-F238E27FC236}">
                <a16:creationId xmlns:a16="http://schemas.microsoft.com/office/drawing/2014/main" id="{CD651DD0-0ED6-2C8C-E185-625D93AA3337}"/>
              </a:ext>
            </a:extLst>
          </p:cNvPr>
          <p:cNvSpPr txBox="1"/>
          <p:nvPr/>
        </p:nvSpPr>
        <p:spPr>
          <a:xfrm>
            <a:off x="8705461" y="5701004"/>
            <a:ext cx="3089692" cy="369332"/>
          </a:xfrm>
          <a:prstGeom prst="rect">
            <a:avLst/>
          </a:prstGeom>
          <a:noFill/>
        </p:spPr>
        <p:txBody>
          <a:bodyPr wrap="none" rtlCol="0">
            <a:spAutoFit/>
          </a:bodyPr>
          <a:lstStyle/>
          <a:p>
            <a:r>
              <a:rPr lang="en-IN" dirty="0">
                <a:solidFill>
                  <a:schemeClr val="bg1"/>
                </a:solidFill>
              </a:rPr>
              <a:t>Guide: Prof. Amol </a:t>
            </a:r>
            <a:r>
              <a:rPr lang="en-IN" dirty="0" err="1">
                <a:solidFill>
                  <a:schemeClr val="bg1"/>
                </a:solidFill>
              </a:rPr>
              <a:t>Bhillare</a:t>
            </a:r>
            <a:endParaRPr lang="en-IN" dirty="0">
              <a:solidFill>
                <a:schemeClr val="bg1"/>
              </a:solidFill>
            </a:endParaRPr>
          </a:p>
        </p:txBody>
      </p:sp>
    </p:spTree>
    <p:extLst>
      <p:ext uri="{BB962C8B-B14F-4D97-AF65-F5344CB8AC3E}">
        <p14:creationId xmlns:p14="http://schemas.microsoft.com/office/powerpoint/2010/main" val="20235955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US" dirty="0"/>
              <a:t>Results</a:t>
            </a:r>
          </a:p>
        </p:txBody>
      </p:sp>
      <p:sp>
        <p:nvSpPr>
          <p:cNvPr id="4" name="Content Placeholder 17">
            <a:extLst>
              <a:ext uri="{FF2B5EF4-FFF2-40B4-BE49-F238E27FC236}">
                <a16:creationId xmlns:a16="http://schemas.microsoft.com/office/drawing/2014/main" id="{0E179674-7E1A-4A0C-A9D2-C76E4D88882A}"/>
              </a:ext>
            </a:extLst>
          </p:cNvPr>
          <p:cNvSpPr txBox="1">
            <a:spLocks/>
          </p:cNvSpPr>
          <p:nvPr/>
        </p:nvSpPr>
        <p:spPr>
          <a:xfrm>
            <a:off x="982663" y="1418917"/>
            <a:ext cx="10532281" cy="4193380"/>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Input String: P@S$w0rD1234</a:t>
            </a:r>
          </a:p>
          <a:p>
            <a:endParaRPr lang="en-US" dirty="0"/>
          </a:p>
          <a:p>
            <a:r>
              <a:rPr lang="en-US" dirty="0"/>
              <a:t>Output after 1 cycle: 1$w0P@S234rD</a:t>
            </a:r>
          </a:p>
          <a:p>
            <a:endParaRPr lang="en-IN" altLang="ja-JP" dirty="0"/>
          </a:p>
          <a:p>
            <a:r>
              <a:rPr lang="en-IN" altLang="ja-JP" dirty="0"/>
              <a:t>More the cycles, more complicated the output gets.</a:t>
            </a:r>
          </a:p>
          <a:p>
            <a:endParaRPr lang="en-IN" altLang="ja-JP" dirty="0"/>
          </a:p>
          <a:p>
            <a:r>
              <a:rPr lang="en-IN" altLang="ja-JP" dirty="0"/>
              <a:t>For decryption, we just reverse the process.</a:t>
            </a:r>
            <a:endParaRPr lang="ja-JP" altLang="en-US" dirty="0"/>
          </a:p>
        </p:txBody>
      </p:sp>
    </p:spTree>
    <p:extLst>
      <p:ext uri="{BB962C8B-B14F-4D97-AF65-F5344CB8AC3E}">
        <p14:creationId xmlns:p14="http://schemas.microsoft.com/office/powerpoint/2010/main" val="9839820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US" dirty="0"/>
              <a:t>Scope</a:t>
            </a:r>
          </a:p>
        </p:txBody>
      </p:sp>
      <p:sp>
        <p:nvSpPr>
          <p:cNvPr id="4" name="Content Placeholder 17">
            <a:extLst>
              <a:ext uri="{FF2B5EF4-FFF2-40B4-BE49-F238E27FC236}">
                <a16:creationId xmlns:a16="http://schemas.microsoft.com/office/drawing/2014/main" id="{0E179674-7E1A-4A0C-A9D2-C76E4D88882A}"/>
              </a:ext>
            </a:extLst>
          </p:cNvPr>
          <p:cNvSpPr txBox="1">
            <a:spLocks/>
          </p:cNvSpPr>
          <p:nvPr/>
        </p:nvSpPr>
        <p:spPr>
          <a:xfrm>
            <a:off x="982663" y="1418917"/>
            <a:ext cx="10532281" cy="4193380"/>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You can store passwords securely.</a:t>
            </a:r>
          </a:p>
          <a:p>
            <a:endParaRPr lang="en-US" dirty="0"/>
          </a:p>
          <a:p>
            <a:r>
              <a:rPr lang="en-US" dirty="0"/>
              <a:t>No data leakage problem.</a:t>
            </a:r>
          </a:p>
          <a:p>
            <a:endParaRPr lang="en-US" dirty="0"/>
          </a:p>
          <a:p>
            <a:r>
              <a:rPr lang="en-US" dirty="0"/>
              <a:t>Even if data is stolen, it won’t be readable.</a:t>
            </a:r>
          </a:p>
          <a:p>
            <a:endParaRPr lang="ja-JP" altLang="en-US" dirty="0"/>
          </a:p>
        </p:txBody>
      </p:sp>
    </p:spTree>
    <p:extLst>
      <p:ext uri="{BB962C8B-B14F-4D97-AF65-F5344CB8AC3E}">
        <p14:creationId xmlns:p14="http://schemas.microsoft.com/office/powerpoint/2010/main" val="23235446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F7B14C8-2FF6-7B4F-D1FF-4DC3B4101E8E}"/>
              </a:ext>
            </a:extLst>
          </p:cNvPr>
          <p:cNvSpPr>
            <a:spLocks noGrp="1"/>
          </p:cNvSpPr>
          <p:nvPr>
            <p:ph type="body" idx="13"/>
          </p:nvPr>
        </p:nvSpPr>
        <p:spPr/>
        <p:txBody>
          <a:bodyPr/>
          <a:lstStyle/>
          <a:p>
            <a:r>
              <a:rPr lang="en-IN" dirty="0"/>
              <a:t>Any Suggestions?</a:t>
            </a:r>
          </a:p>
        </p:txBody>
      </p:sp>
      <p:sp>
        <p:nvSpPr>
          <p:cNvPr id="4" name="Title 3">
            <a:extLst>
              <a:ext uri="{FF2B5EF4-FFF2-40B4-BE49-F238E27FC236}">
                <a16:creationId xmlns:a16="http://schemas.microsoft.com/office/drawing/2014/main" id="{96C606A9-C024-CD0C-E975-222ADAE6CCA2}"/>
              </a:ext>
            </a:extLst>
          </p:cNvPr>
          <p:cNvSpPr>
            <a:spLocks noGrp="1"/>
          </p:cNvSpPr>
          <p:nvPr>
            <p:ph type="title"/>
          </p:nvPr>
        </p:nvSpPr>
        <p:spPr/>
        <p:txBody>
          <a:bodyPr/>
          <a:lstStyle/>
          <a:p>
            <a:r>
              <a:rPr lang="en-IN" dirty="0"/>
              <a:t>THANKS!!</a:t>
            </a:r>
          </a:p>
        </p:txBody>
      </p:sp>
    </p:spTree>
    <p:extLst>
      <p:ext uri="{BB962C8B-B14F-4D97-AF65-F5344CB8AC3E}">
        <p14:creationId xmlns:p14="http://schemas.microsoft.com/office/powerpoint/2010/main" val="2912635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US" dirty="0"/>
              <a:t>Introduction</a:t>
            </a:r>
          </a:p>
        </p:txBody>
      </p:sp>
      <p:sp>
        <p:nvSpPr>
          <p:cNvPr id="4" name="Content Placeholder 17">
            <a:extLst>
              <a:ext uri="{FF2B5EF4-FFF2-40B4-BE49-F238E27FC236}">
                <a16:creationId xmlns:a16="http://schemas.microsoft.com/office/drawing/2014/main" id="{0E179674-7E1A-4A0C-A9D2-C76E4D88882A}"/>
              </a:ext>
            </a:extLst>
          </p:cNvPr>
          <p:cNvSpPr txBox="1">
            <a:spLocks/>
          </p:cNvSpPr>
          <p:nvPr/>
        </p:nvSpPr>
        <p:spPr>
          <a:xfrm>
            <a:off x="982663" y="1418917"/>
            <a:ext cx="10532281" cy="4193380"/>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Increasing popularity of e-commerce and rapid growth of internet technology.</a:t>
            </a:r>
          </a:p>
          <a:p>
            <a:endParaRPr lang="en-US" dirty="0"/>
          </a:p>
          <a:p>
            <a:r>
              <a:rPr lang="en-US" dirty="0"/>
              <a:t>Data encryption plays a very important role in data security.</a:t>
            </a:r>
          </a:p>
          <a:p>
            <a:endParaRPr lang="en-US" dirty="0"/>
          </a:p>
          <a:p>
            <a:r>
              <a:rPr lang="en-US" dirty="0"/>
              <a:t>Can’t keep easy passwords.</a:t>
            </a:r>
          </a:p>
          <a:p>
            <a:endParaRPr lang="en-US" dirty="0"/>
          </a:p>
          <a:p>
            <a:r>
              <a:rPr lang="en-US" dirty="0"/>
              <a:t>Remembering lengthy passwords is not easy.</a:t>
            </a:r>
          </a:p>
          <a:p>
            <a:pPr marL="0" indent="0">
              <a:buFont typeface="Arial" panose="020B0604020202020204" pitchFamily="34" charset="0"/>
              <a:buNone/>
            </a:pPr>
            <a:endParaRPr lang="en-US" dirty="0"/>
          </a:p>
          <a:p>
            <a:endParaRPr lang="ja-JP" altLang="en-US" dirty="0"/>
          </a:p>
        </p:txBody>
      </p:sp>
    </p:spTree>
    <p:extLst>
      <p:ext uri="{BB962C8B-B14F-4D97-AF65-F5344CB8AC3E}">
        <p14:creationId xmlns:p14="http://schemas.microsoft.com/office/powerpoint/2010/main" val="2037936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21513" y="2656417"/>
            <a:ext cx="10532281" cy="1545165"/>
          </a:xfrm>
        </p:spPr>
        <p:txBody>
          <a:bodyPr/>
          <a:lstStyle/>
          <a:p>
            <a:pPr marL="0" indent="0">
              <a:buNone/>
            </a:pPr>
            <a:r>
              <a:rPr lang="en-US" sz="2800" dirty="0"/>
              <a:t>Make a secured password encryption and storage system.</a:t>
            </a:r>
          </a:p>
          <a:p>
            <a:endParaRPr lang="ja-JP" altLang="en-US"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pPr algn="ctr"/>
            <a:r>
              <a:rPr lang="en-US" dirty="0"/>
              <a:t>Problem Statement</a:t>
            </a:r>
          </a:p>
        </p:txBody>
      </p:sp>
    </p:spTree>
    <p:extLst>
      <p:ext uri="{BB962C8B-B14F-4D97-AF65-F5344CB8AC3E}">
        <p14:creationId xmlns:p14="http://schemas.microsoft.com/office/powerpoint/2010/main" val="1653931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21513" y="1287625"/>
            <a:ext cx="10532281" cy="4124130"/>
          </a:xfrm>
        </p:spPr>
        <p:txBody>
          <a:bodyPr>
            <a:normAutofit/>
          </a:bodyPr>
          <a:lstStyle/>
          <a:p>
            <a:r>
              <a:rPr lang="en-IN" altLang="ja-JP" sz="1800" dirty="0"/>
              <a:t>Arrays</a:t>
            </a:r>
          </a:p>
          <a:p>
            <a:endParaRPr lang="en-IN" altLang="ja-JP" sz="1800" dirty="0"/>
          </a:p>
          <a:p>
            <a:r>
              <a:rPr lang="en-IN" altLang="ja-JP" sz="1800" dirty="0"/>
              <a:t>HashMap</a:t>
            </a:r>
          </a:p>
          <a:p>
            <a:endParaRPr lang="en-IN" altLang="ja-JP" sz="1800" dirty="0"/>
          </a:p>
          <a:p>
            <a:r>
              <a:rPr lang="en-IN" altLang="ja-JP" sz="1800" dirty="0"/>
              <a:t>StringBuilder</a:t>
            </a:r>
          </a:p>
          <a:p>
            <a:endParaRPr lang="en-IN" altLang="ja-JP" sz="1800" dirty="0"/>
          </a:p>
          <a:p>
            <a:endParaRPr lang="ja-JP" altLang="en-US" sz="1800"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US" dirty="0"/>
              <a:t>Data Structures used</a:t>
            </a:r>
          </a:p>
        </p:txBody>
      </p:sp>
    </p:spTree>
    <p:extLst>
      <p:ext uri="{BB962C8B-B14F-4D97-AF65-F5344CB8AC3E}">
        <p14:creationId xmlns:p14="http://schemas.microsoft.com/office/powerpoint/2010/main" val="3248650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US" dirty="0"/>
              <a:t>Literature Survey</a:t>
            </a:r>
          </a:p>
        </p:txBody>
      </p:sp>
      <p:sp>
        <p:nvSpPr>
          <p:cNvPr id="4" name="Content Placeholder 17">
            <a:extLst>
              <a:ext uri="{FF2B5EF4-FFF2-40B4-BE49-F238E27FC236}">
                <a16:creationId xmlns:a16="http://schemas.microsoft.com/office/drawing/2014/main" id="{0E179674-7E1A-4A0C-A9D2-C76E4D88882A}"/>
              </a:ext>
            </a:extLst>
          </p:cNvPr>
          <p:cNvSpPr txBox="1">
            <a:spLocks/>
          </p:cNvSpPr>
          <p:nvPr/>
        </p:nvSpPr>
        <p:spPr>
          <a:xfrm>
            <a:off x="982663" y="1418917"/>
            <a:ext cx="10532281" cy="4193380"/>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a:p>
            <a:endParaRPr lang="ja-JP" altLang="en-US" dirty="0"/>
          </a:p>
        </p:txBody>
      </p:sp>
      <p:graphicFrame>
        <p:nvGraphicFramePr>
          <p:cNvPr id="7" name="Table 6">
            <a:extLst>
              <a:ext uri="{FF2B5EF4-FFF2-40B4-BE49-F238E27FC236}">
                <a16:creationId xmlns:a16="http://schemas.microsoft.com/office/drawing/2014/main" id="{51911057-E462-412E-B71D-08B5041CC8D3}"/>
              </a:ext>
            </a:extLst>
          </p:cNvPr>
          <p:cNvGraphicFramePr>
            <a:graphicFrameLocks noGrp="1"/>
          </p:cNvGraphicFramePr>
          <p:nvPr>
            <p:extLst>
              <p:ext uri="{D42A27DB-BD31-4B8C-83A1-F6EECF244321}">
                <p14:modId xmlns:p14="http://schemas.microsoft.com/office/powerpoint/2010/main" val="201064606"/>
              </p:ext>
            </p:extLst>
          </p:nvPr>
        </p:nvGraphicFramePr>
        <p:xfrm>
          <a:off x="267028" y="1497105"/>
          <a:ext cx="11745678" cy="3792072"/>
        </p:xfrm>
        <a:graphic>
          <a:graphicData uri="http://schemas.openxmlformats.org/drawingml/2006/table">
            <a:tbl>
              <a:tblPr firstRow="1" bandRow="1"/>
              <a:tblGrid>
                <a:gridCol w="2869284">
                  <a:extLst>
                    <a:ext uri="{9D8B030D-6E8A-4147-A177-3AD203B41FA5}">
                      <a16:colId xmlns:a16="http://schemas.microsoft.com/office/drawing/2014/main" val="2005370844"/>
                    </a:ext>
                  </a:extLst>
                </a:gridCol>
                <a:gridCol w="1775203">
                  <a:extLst>
                    <a:ext uri="{9D8B030D-6E8A-4147-A177-3AD203B41FA5}">
                      <a16:colId xmlns:a16="http://schemas.microsoft.com/office/drawing/2014/main" val="2640587586"/>
                    </a:ext>
                  </a:extLst>
                </a:gridCol>
                <a:gridCol w="2285370">
                  <a:extLst>
                    <a:ext uri="{9D8B030D-6E8A-4147-A177-3AD203B41FA5}">
                      <a16:colId xmlns:a16="http://schemas.microsoft.com/office/drawing/2014/main" val="2183531065"/>
                    </a:ext>
                  </a:extLst>
                </a:gridCol>
                <a:gridCol w="4815821">
                  <a:extLst>
                    <a:ext uri="{9D8B030D-6E8A-4147-A177-3AD203B41FA5}">
                      <a16:colId xmlns:a16="http://schemas.microsoft.com/office/drawing/2014/main" val="744687820"/>
                    </a:ext>
                  </a:extLst>
                </a:gridCol>
              </a:tblGrid>
              <a:tr h="464107">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R="0" algn="ctr" rtl="0" fontAlgn="t">
                        <a:spcBef>
                          <a:spcPts val="0"/>
                        </a:spcBef>
                        <a:spcAft>
                          <a:spcPts val="0"/>
                        </a:spcAft>
                      </a:pPr>
                      <a:r>
                        <a:rPr lang="en-US" sz="1000" b="1" i="0" u="none" strike="noStrike" dirty="0">
                          <a:solidFill>
                            <a:schemeClr val="bg2"/>
                          </a:solidFill>
                          <a:effectLst/>
                          <a:latin typeface="Arial" panose="020B0604020202020204" pitchFamily="34" charset="0"/>
                        </a:rPr>
                        <a:t>Title</a:t>
                      </a:r>
                      <a:endParaRPr lang="en-US" sz="1000" b="0" i="0" u="none" strike="noStrike" dirty="0">
                        <a:effectLst/>
                        <a:latin typeface="Arial" panose="020B0604020202020204"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259A4"/>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R="0" algn="ctr" rtl="0" fontAlgn="t">
                        <a:spcBef>
                          <a:spcPts val="0"/>
                        </a:spcBef>
                        <a:spcAft>
                          <a:spcPts val="0"/>
                        </a:spcAft>
                      </a:pPr>
                      <a:r>
                        <a:rPr lang="en-US" sz="1000" b="1" i="0" u="none" strike="noStrike" dirty="0">
                          <a:solidFill>
                            <a:schemeClr val="bg2"/>
                          </a:solidFill>
                          <a:effectLst/>
                          <a:latin typeface="Arial" panose="020B0604020202020204" pitchFamily="34" charset="0"/>
                        </a:rPr>
                        <a:t>Publication Year</a:t>
                      </a:r>
                      <a:endParaRPr lang="en-US" sz="1000" b="0" i="0" u="none" strike="noStrike" dirty="0">
                        <a:effectLst/>
                        <a:latin typeface="Arial" panose="020B0604020202020204"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259A4"/>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r>
                        <a:rPr lang="en-US" sz="1000" b="1" i="0" u="none" strike="noStrike" dirty="0">
                          <a:solidFill>
                            <a:schemeClr val="bg2"/>
                          </a:solidFill>
                          <a:effectLst/>
                          <a:latin typeface="Arial" panose="020B0604020202020204" pitchFamily="34" charset="0"/>
                        </a:rPr>
                        <a:t>Author Name</a:t>
                      </a:r>
                      <a:endParaRPr lang="en-US" sz="1000" b="0" i="0" u="none" strike="noStrike" dirty="0">
                        <a:effectLst/>
                        <a:latin typeface="Arial" panose="020B0604020202020204"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259A4"/>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R="0" algn="ctr" rtl="0" fontAlgn="t">
                        <a:spcBef>
                          <a:spcPts val="0"/>
                        </a:spcBef>
                        <a:spcAft>
                          <a:spcPts val="0"/>
                        </a:spcAft>
                      </a:pPr>
                      <a:r>
                        <a:rPr lang="en-US" sz="1000" b="1" i="0" u="none" strike="noStrike" dirty="0">
                          <a:solidFill>
                            <a:schemeClr val="bg2"/>
                          </a:solidFill>
                          <a:effectLst/>
                          <a:latin typeface="Arial" panose="020B0604020202020204" pitchFamily="34" charset="0"/>
                        </a:rPr>
                        <a:t>Summary</a:t>
                      </a:r>
                      <a:endParaRPr lang="en-US" sz="1000" b="0" i="0" u="none" strike="noStrike" dirty="0">
                        <a:effectLst/>
                        <a:latin typeface="Arial" panose="020B0604020202020204"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259A4"/>
                    </a:solidFill>
                  </a:tcPr>
                </a:tc>
                <a:extLst>
                  <a:ext uri="{0D108BD9-81ED-4DB2-BD59-A6C34878D82A}">
                    <a16:rowId xmlns:a16="http://schemas.microsoft.com/office/drawing/2014/main" val="3122201363"/>
                  </a:ext>
                </a:extLst>
              </a:tr>
              <a:tr h="1411864">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R="0" algn="ctr" rtl="0" fontAlgn="t">
                        <a:spcBef>
                          <a:spcPts val="0"/>
                        </a:spcBef>
                        <a:spcAft>
                          <a:spcPts val="0"/>
                        </a:spcAft>
                      </a:pPr>
                      <a:r>
                        <a:rPr lang="en-IN" sz="1400" dirty="0"/>
                        <a:t>A Complex Encryption System Design Implemented by AES</a:t>
                      </a:r>
                      <a:endParaRPr lang="en-US" sz="1400" b="0" i="0" u="none" strike="noStrike" dirty="0">
                        <a:effectLst/>
                        <a:latin typeface="Arial" panose="020B0604020202020204"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AEAF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R="0" algn="ctr" rtl="0" fontAlgn="t">
                        <a:spcBef>
                          <a:spcPts val="0"/>
                        </a:spcBef>
                        <a:spcAft>
                          <a:spcPts val="0"/>
                        </a:spcAft>
                      </a:pPr>
                      <a:r>
                        <a:rPr lang="en-US" sz="1400" b="0" i="0" u="none" strike="noStrike" dirty="0">
                          <a:effectLst/>
                          <a:latin typeface="Arial" panose="020B0604020202020204" pitchFamily="34" charset="0"/>
                        </a:rPr>
                        <a:t>December 2021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AEAF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R="0" algn="ctr" rtl="0" fontAlgn="t">
                        <a:spcBef>
                          <a:spcPts val="0"/>
                        </a:spcBef>
                        <a:spcAft>
                          <a:spcPts val="0"/>
                        </a:spcAft>
                      </a:pPr>
                      <a:r>
                        <a:rPr lang="en-IN" sz="1400" dirty="0" err="1"/>
                        <a:t>Zhimao</a:t>
                      </a:r>
                      <a:r>
                        <a:rPr lang="en-IN" sz="1400" dirty="0"/>
                        <a:t> Lu, </a:t>
                      </a:r>
                      <a:r>
                        <a:rPr lang="en-IN" sz="1400" dirty="0" err="1"/>
                        <a:t>Houmed</a:t>
                      </a:r>
                      <a:r>
                        <a:rPr lang="en-IN" sz="1400" dirty="0"/>
                        <a:t> Mohamed </a:t>
                      </a:r>
                      <a:endParaRPr lang="en-US" sz="1400" b="0" i="0" u="none" strike="noStrike" dirty="0">
                        <a:effectLst/>
                        <a:latin typeface="Arial" panose="020B0604020202020204"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AEAF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R="0" algn="ctr" rtl="0" fontAlgn="t">
                        <a:spcBef>
                          <a:spcPts val="0"/>
                        </a:spcBef>
                        <a:spcAft>
                          <a:spcPts val="0"/>
                        </a:spcAft>
                      </a:pPr>
                      <a:r>
                        <a:rPr lang="en-US" sz="1400" b="0" i="0" u="none" strike="noStrike" dirty="0">
                          <a:solidFill>
                            <a:schemeClr val="dk1"/>
                          </a:solidFill>
                          <a:effectLst/>
                          <a:latin typeface="Arial" panose="020B0604020202020204" pitchFamily="34" charset="0"/>
                        </a:rPr>
                        <a:t>The authors of this paper described the methodology followed by the Advanced Encryption Standard Algorithm and how the passwords are encrypted using AES and made different comparisons between AES, RSA and Key management factors.</a:t>
                      </a:r>
                      <a:endParaRPr lang="en-IN" sz="1400" b="0" i="0" u="none" strike="noStrike" dirty="0">
                        <a:effectLst/>
                        <a:latin typeface="Arial" panose="020B0604020202020204"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AEAF0"/>
                    </a:solidFill>
                  </a:tcPr>
                </a:tc>
                <a:extLst>
                  <a:ext uri="{0D108BD9-81ED-4DB2-BD59-A6C34878D82A}">
                    <a16:rowId xmlns:a16="http://schemas.microsoft.com/office/drawing/2014/main" val="3529790512"/>
                  </a:ext>
                </a:extLst>
              </a:tr>
              <a:tr h="1916101">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R="0" algn="ctr" rtl="0" fontAlgn="t">
                        <a:spcBef>
                          <a:spcPts val="0"/>
                        </a:spcBef>
                        <a:spcAft>
                          <a:spcPts val="0"/>
                        </a:spcAft>
                      </a:pPr>
                      <a:r>
                        <a:rPr lang="en-IN" sz="1400" dirty="0"/>
                        <a:t>TOWARDS A DEEPER NTRU ANALYSIS: A MULTI MODAL ANALYSIS </a:t>
                      </a:r>
                      <a:endParaRPr lang="en-US" sz="1400" b="0" i="0" u="none" strike="noStrike" dirty="0">
                        <a:effectLst/>
                        <a:latin typeface="Arial" panose="020B0604020202020204"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3D1E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R="0" algn="ctr" rtl="0" fontAlgn="t">
                        <a:spcBef>
                          <a:spcPts val="0"/>
                        </a:spcBef>
                        <a:spcAft>
                          <a:spcPts val="0"/>
                        </a:spcAft>
                      </a:pPr>
                      <a:r>
                        <a:rPr lang="en-US" sz="1400" b="0" i="0" u="none" strike="noStrike" dirty="0">
                          <a:effectLst/>
                          <a:latin typeface="Arial" panose="020B0604020202020204" pitchFamily="34" charset="0"/>
                        </a:rPr>
                        <a:t>June 2020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3D1E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R="0" algn="ctr" rtl="0" fontAlgn="t">
                        <a:spcBef>
                          <a:spcPts val="0"/>
                        </a:spcBef>
                        <a:spcAft>
                          <a:spcPts val="0"/>
                        </a:spcAft>
                      </a:pPr>
                      <a:r>
                        <a:rPr lang="en-IN" sz="1400" dirty="0"/>
                        <a:t>Chuck </a:t>
                      </a:r>
                      <a:r>
                        <a:rPr lang="en-IN" sz="1400" dirty="0" err="1"/>
                        <a:t>Easttom</a:t>
                      </a:r>
                      <a:r>
                        <a:rPr lang="en-IN" sz="1400" dirty="0"/>
                        <a:t>,  Anas Ibrahim</a:t>
                      </a:r>
                      <a:endParaRPr lang="en-US" sz="1400" b="0" i="0" u="none" strike="noStrike" dirty="0">
                        <a:effectLst/>
                        <a:latin typeface="Arial" panose="020B0604020202020204"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3D1E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rtl="0" eaLnBrk="1" fontAlgn="auto" latinLnBrk="0" hangingPunct="1">
                        <a:spcBef>
                          <a:spcPts val="0"/>
                        </a:spcBef>
                        <a:spcAft>
                          <a:spcPts val="0"/>
                        </a:spcAft>
                      </a:pPr>
                      <a:r>
                        <a:rPr lang="en-US" sz="1400" b="0" i="0" u="none" strike="noStrike" dirty="0">
                          <a:effectLst/>
                          <a:latin typeface="Arial" panose="020B0604020202020204" pitchFamily="34" charset="0"/>
                        </a:rPr>
                        <a:t>This paper described and discussed various applications of encryption in the cryptography field. It had nothing much to do with password encryption but it gave a pretty concrete idea how encryption works and how secure is it and different kinds of cyber attacks.</a:t>
                      </a:r>
                      <a:endParaRPr lang="en-IN" sz="1400" b="0" i="0" u="none" strike="noStrike" dirty="0">
                        <a:effectLst/>
                        <a:latin typeface="Arial" panose="020B0604020202020204"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3D1E0"/>
                    </a:solidFill>
                  </a:tcPr>
                </a:tc>
                <a:extLst>
                  <a:ext uri="{0D108BD9-81ED-4DB2-BD59-A6C34878D82A}">
                    <a16:rowId xmlns:a16="http://schemas.microsoft.com/office/drawing/2014/main" val="3687476855"/>
                  </a:ext>
                </a:extLst>
              </a:tr>
            </a:tbl>
          </a:graphicData>
        </a:graphic>
      </p:graphicFrame>
    </p:spTree>
    <p:extLst>
      <p:ext uri="{BB962C8B-B14F-4D97-AF65-F5344CB8AC3E}">
        <p14:creationId xmlns:p14="http://schemas.microsoft.com/office/powerpoint/2010/main" val="880561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US" dirty="0"/>
              <a:t>Methodology</a:t>
            </a:r>
          </a:p>
        </p:txBody>
      </p:sp>
      <p:sp>
        <p:nvSpPr>
          <p:cNvPr id="4" name="Content Placeholder 17">
            <a:extLst>
              <a:ext uri="{FF2B5EF4-FFF2-40B4-BE49-F238E27FC236}">
                <a16:creationId xmlns:a16="http://schemas.microsoft.com/office/drawing/2014/main" id="{0E179674-7E1A-4A0C-A9D2-C76E4D88882A}"/>
              </a:ext>
            </a:extLst>
          </p:cNvPr>
          <p:cNvSpPr txBox="1">
            <a:spLocks/>
          </p:cNvSpPr>
          <p:nvPr/>
        </p:nvSpPr>
        <p:spPr>
          <a:xfrm>
            <a:off x="982663" y="1418917"/>
            <a:ext cx="10532281" cy="4193380"/>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Take entries from the user, store them in objects locally.</a:t>
            </a:r>
          </a:p>
          <a:p>
            <a:endParaRPr lang="en-US" dirty="0"/>
          </a:p>
          <a:p>
            <a:r>
              <a:rPr lang="en-US" dirty="0"/>
              <a:t>Encrypt the password with suitable algorithms.</a:t>
            </a:r>
          </a:p>
          <a:p>
            <a:endParaRPr lang="en-US" dirty="0"/>
          </a:p>
          <a:p>
            <a:r>
              <a:rPr lang="en-US" dirty="0"/>
              <a:t>Store the username, encrypted password and salt value in a suitable database using </a:t>
            </a:r>
            <a:r>
              <a:rPr lang="en-US" dirty="0" err="1"/>
              <a:t>jdbc</a:t>
            </a:r>
            <a:r>
              <a:rPr lang="en-US" dirty="0"/>
              <a:t>.</a:t>
            </a:r>
          </a:p>
          <a:p>
            <a:endParaRPr lang="en-US" dirty="0"/>
          </a:p>
          <a:p>
            <a:r>
              <a:rPr lang="en-US" dirty="0"/>
              <a:t>When user requests to access the password, decrypt the password and show it to the user.</a:t>
            </a:r>
          </a:p>
          <a:p>
            <a:pPr marL="0" indent="0">
              <a:buNone/>
            </a:pPr>
            <a:endParaRPr lang="en-US" dirty="0"/>
          </a:p>
          <a:p>
            <a:pPr marL="0" indent="0">
              <a:buFont typeface="Arial" panose="020B0604020202020204" pitchFamily="34" charset="0"/>
              <a:buNone/>
            </a:pPr>
            <a:endParaRPr lang="en-US" dirty="0"/>
          </a:p>
          <a:p>
            <a:endParaRPr lang="ja-JP" altLang="en-US" dirty="0"/>
          </a:p>
        </p:txBody>
      </p:sp>
    </p:spTree>
    <p:extLst>
      <p:ext uri="{BB962C8B-B14F-4D97-AF65-F5344CB8AC3E}">
        <p14:creationId xmlns:p14="http://schemas.microsoft.com/office/powerpoint/2010/main" val="2307438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F8353-A40B-F135-C11E-F3A48E60E9F5}"/>
              </a:ext>
            </a:extLst>
          </p:cNvPr>
          <p:cNvSpPr>
            <a:spLocks noGrp="1"/>
          </p:cNvSpPr>
          <p:nvPr>
            <p:ph type="title"/>
          </p:nvPr>
        </p:nvSpPr>
        <p:spPr/>
        <p:txBody>
          <a:bodyPr/>
          <a:lstStyle/>
          <a:p>
            <a:r>
              <a:rPr lang="en-IN" dirty="0"/>
              <a:t>Flow Chart</a:t>
            </a:r>
          </a:p>
        </p:txBody>
      </p:sp>
      <p:pic>
        <p:nvPicPr>
          <p:cNvPr id="5" name="Picture 4" descr="Diagram&#10;&#10;Description automatically generated">
            <a:extLst>
              <a:ext uri="{FF2B5EF4-FFF2-40B4-BE49-F238E27FC236}">
                <a16:creationId xmlns:a16="http://schemas.microsoft.com/office/drawing/2014/main" id="{01F4A20E-FF6B-1A34-0BB1-B9FFC6CBD4DD}"/>
              </a:ext>
            </a:extLst>
          </p:cNvPr>
          <p:cNvPicPr>
            <a:picLocks noChangeAspect="1"/>
          </p:cNvPicPr>
          <p:nvPr/>
        </p:nvPicPr>
        <p:blipFill>
          <a:blip r:embed="rId2"/>
          <a:stretch>
            <a:fillRect/>
          </a:stretch>
        </p:blipFill>
        <p:spPr>
          <a:xfrm>
            <a:off x="3918856" y="1078990"/>
            <a:ext cx="4207717" cy="5610289"/>
          </a:xfrm>
          <a:prstGeom prst="rect">
            <a:avLst/>
          </a:prstGeom>
        </p:spPr>
      </p:pic>
    </p:spTree>
    <p:extLst>
      <p:ext uri="{BB962C8B-B14F-4D97-AF65-F5344CB8AC3E}">
        <p14:creationId xmlns:p14="http://schemas.microsoft.com/office/powerpoint/2010/main" val="3451071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F8353-A40B-F135-C11E-F3A48E60E9F5}"/>
              </a:ext>
            </a:extLst>
          </p:cNvPr>
          <p:cNvSpPr>
            <a:spLocks noGrp="1"/>
          </p:cNvSpPr>
          <p:nvPr>
            <p:ph type="title"/>
          </p:nvPr>
        </p:nvSpPr>
        <p:spPr/>
        <p:txBody>
          <a:bodyPr/>
          <a:lstStyle/>
          <a:p>
            <a:r>
              <a:rPr lang="en-IN" dirty="0"/>
              <a:t>Encryption algo Flow Chart</a:t>
            </a:r>
          </a:p>
        </p:txBody>
      </p:sp>
      <p:pic>
        <p:nvPicPr>
          <p:cNvPr id="5" name="Picture 4">
            <a:extLst>
              <a:ext uri="{FF2B5EF4-FFF2-40B4-BE49-F238E27FC236}">
                <a16:creationId xmlns:a16="http://schemas.microsoft.com/office/drawing/2014/main" id="{01F4A20E-FF6B-1A34-0BB1-B9FFC6CBD4DD}"/>
              </a:ext>
            </a:extLst>
          </p:cNvPr>
          <p:cNvPicPr>
            <a:picLocks noChangeAspect="1"/>
          </p:cNvPicPr>
          <p:nvPr/>
        </p:nvPicPr>
        <p:blipFill>
          <a:blip r:embed="rId2"/>
          <a:srcRect/>
          <a:stretch/>
        </p:blipFill>
        <p:spPr>
          <a:xfrm>
            <a:off x="3918856" y="1215170"/>
            <a:ext cx="4207717" cy="5337929"/>
          </a:xfrm>
          <a:prstGeom prst="rect">
            <a:avLst/>
          </a:prstGeom>
        </p:spPr>
      </p:pic>
    </p:spTree>
    <p:extLst>
      <p:ext uri="{BB962C8B-B14F-4D97-AF65-F5344CB8AC3E}">
        <p14:creationId xmlns:p14="http://schemas.microsoft.com/office/powerpoint/2010/main" val="2522315177"/>
      </p:ext>
    </p:extLst>
  </p:cSld>
  <p:clrMapOvr>
    <a:masterClrMapping/>
  </p:clrMapOvr>
</p:sld>
</file>

<file path=ppt/theme/theme1.xml><?xml version="1.0" encoding="utf-8"?>
<a:theme xmlns:a="http://schemas.openxmlformats.org/drawingml/2006/main" name="Bold Tech">
  <a:themeElements>
    <a:clrScheme name="16x9">
      <a:dk1>
        <a:srgbClr val="000000"/>
      </a:dk1>
      <a:lt1>
        <a:srgbClr val="FFFFFF"/>
      </a:lt1>
      <a:dk2>
        <a:srgbClr val="121312"/>
      </a:dk2>
      <a:lt2>
        <a:srgbClr val="FFFFFF"/>
      </a:lt2>
      <a:accent1>
        <a:srgbClr val="EE4036"/>
      </a:accent1>
      <a:accent2>
        <a:srgbClr val="121312"/>
      </a:accent2>
      <a:accent3>
        <a:srgbClr val="A5A5A5"/>
      </a:accent3>
      <a:accent4>
        <a:srgbClr val="252625"/>
      </a:accent4>
      <a:accent5>
        <a:srgbClr val="F1F5F5"/>
      </a:accent5>
      <a:accent6>
        <a:srgbClr val="FAFFFF"/>
      </a:accent6>
      <a:hlink>
        <a:srgbClr val="EE4036"/>
      </a:hlink>
      <a:folHlink>
        <a:srgbClr val="EE4036"/>
      </a:folHlink>
    </a:clrScheme>
    <a:fontScheme name="Custom 44">
      <a:majorFont>
        <a:latin typeface="MingLiU"/>
        <a:ea typeface=""/>
        <a:cs typeface=""/>
      </a:majorFont>
      <a:minorFont>
        <a:latin typeface="Meiryo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26422304-17E9-4530-8D08-4F277CB64269}" vid="{BCE6A17A-B98D-492A-82B2-0A1B358761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Asian design presentation</Template>
  <TotalTime>596</TotalTime>
  <Words>468</Words>
  <Application>Microsoft Office PowerPoint</Application>
  <PresentationFormat>Widescreen</PresentationFormat>
  <Paragraphs>162</Paragraphs>
  <Slides>22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Meiryo UI</vt:lpstr>
      <vt:lpstr>MingLiU</vt:lpstr>
      <vt:lpstr>Arial</vt:lpstr>
      <vt:lpstr>Calibri</vt:lpstr>
      <vt:lpstr>Bold Tech</vt:lpstr>
      <vt:lpstr>Password Encryption and Storage System</vt:lpstr>
      <vt:lpstr>Group members</vt:lpstr>
      <vt:lpstr>Introduction</vt:lpstr>
      <vt:lpstr>Problem Statement</vt:lpstr>
      <vt:lpstr>Data Structures used</vt:lpstr>
      <vt:lpstr>Literature Survey</vt:lpstr>
      <vt:lpstr>Methodology</vt:lpstr>
      <vt:lpstr>Flow Chart</vt:lpstr>
      <vt:lpstr>Encryption algo Flow Chart</vt:lpstr>
      <vt:lpstr>How the encryption works</vt:lpstr>
      <vt:lpstr>How the encryption works</vt:lpstr>
      <vt:lpstr>How the encryption works</vt:lpstr>
      <vt:lpstr>How the encryption works</vt:lpstr>
      <vt:lpstr>How the encryption works</vt:lpstr>
      <vt:lpstr>How the encryption works</vt:lpstr>
      <vt:lpstr>How the encryption works</vt:lpstr>
      <vt:lpstr>How the encryption works</vt:lpstr>
      <vt:lpstr>How the encryption works</vt:lpstr>
      <vt:lpstr>How the encryption works</vt:lpstr>
      <vt:lpstr>Results</vt:lpstr>
      <vt:lpstr>Scope</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SDP Ideas</dc:title>
  <dc:creator>Abu Dujana</dc:creator>
  <cp:lastModifiedBy>Abu Ansari</cp:lastModifiedBy>
  <cp:revision>16</cp:revision>
  <dcterms:created xsi:type="dcterms:W3CDTF">2021-09-24T08:51:35Z</dcterms:created>
  <dcterms:modified xsi:type="dcterms:W3CDTF">2022-06-26T05:48:05Z</dcterms:modified>
</cp:coreProperties>
</file>